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1" r:id="rId1"/>
  </p:sldMasterIdLst>
  <p:notesMasterIdLst>
    <p:notesMasterId r:id="rId39"/>
  </p:notesMasterIdLst>
  <p:handoutMasterIdLst>
    <p:handoutMasterId r:id="rId40"/>
  </p:handoutMasterIdLst>
  <p:sldIdLst>
    <p:sldId id="279" r:id="rId2"/>
    <p:sldId id="269" r:id="rId3"/>
    <p:sldId id="259" r:id="rId4"/>
    <p:sldId id="316" r:id="rId5"/>
    <p:sldId id="260" r:id="rId6"/>
    <p:sldId id="323" r:id="rId7"/>
    <p:sldId id="274" r:id="rId8"/>
    <p:sldId id="322" r:id="rId9"/>
    <p:sldId id="296" r:id="rId10"/>
    <p:sldId id="257" r:id="rId11"/>
    <p:sldId id="326" r:id="rId12"/>
    <p:sldId id="288" r:id="rId13"/>
    <p:sldId id="327" r:id="rId14"/>
    <p:sldId id="336" r:id="rId15"/>
    <p:sldId id="272" r:id="rId16"/>
    <p:sldId id="331" r:id="rId17"/>
    <p:sldId id="267" r:id="rId18"/>
    <p:sldId id="332" r:id="rId19"/>
    <p:sldId id="313" r:id="rId20"/>
    <p:sldId id="314" r:id="rId21"/>
    <p:sldId id="333" r:id="rId22"/>
    <p:sldId id="334" r:id="rId23"/>
    <p:sldId id="311" r:id="rId24"/>
    <p:sldId id="337" r:id="rId25"/>
    <p:sldId id="340" r:id="rId26"/>
    <p:sldId id="341" r:id="rId27"/>
    <p:sldId id="342" r:id="rId28"/>
    <p:sldId id="338" r:id="rId29"/>
    <p:sldId id="330" r:id="rId30"/>
    <p:sldId id="349" r:id="rId31"/>
    <p:sldId id="350" r:id="rId32"/>
    <p:sldId id="348" r:id="rId33"/>
    <p:sldId id="286" r:id="rId34"/>
    <p:sldId id="284" r:id="rId35"/>
    <p:sldId id="285" r:id="rId36"/>
    <p:sldId id="287" r:id="rId37"/>
    <p:sldId id="324"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825B628-FD93-96B9-9B56-A94824801C1A}" name="Francine Gordon" initials="FG" userId="S::fgordon@citizenscampaignfund.onmicrosoft.com::11857cbd-59eb-4942-8be0-5a964a5bb92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9" autoAdjust="0"/>
    <p:restoredTop sz="95033" autoAdjust="0"/>
  </p:normalViewPr>
  <p:slideViewPr>
    <p:cSldViewPr snapToGrid="0">
      <p:cViewPr varScale="1">
        <p:scale>
          <a:sx n="62" d="100"/>
          <a:sy n="62" d="100"/>
        </p:scale>
        <p:origin x="804" y="5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2" d="100"/>
          <a:sy n="62" d="100"/>
        </p:scale>
        <p:origin x="3226" y="7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020167-98E5-4556-9993-E0DD572208DE}" type="doc">
      <dgm:prSet loTypeId="urn:microsoft.com/office/officeart/2008/layout/LinedList" loCatId="list" qsTypeId="urn:microsoft.com/office/officeart/2005/8/quickstyle/simple5" qsCatId="simple" csTypeId="urn:microsoft.com/office/officeart/2005/8/colors/colorful5" csCatId="colorful" phldr="1"/>
      <dgm:spPr/>
      <dgm:t>
        <a:bodyPr/>
        <a:lstStyle/>
        <a:p>
          <a:endParaRPr lang="en-US"/>
        </a:p>
      </dgm:t>
    </dgm:pt>
    <dgm:pt modelId="{99A9104D-5EBC-4C3A-9534-76AAC5075403}">
      <dgm:prSet/>
      <dgm:spPr/>
      <dgm:t>
        <a:bodyPr/>
        <a:lstStyle/>
        <a:p>
          <a:r>
            <a:rPr lang="en-US" dirty="0"/>
            <a:t>“Human Activities through emissions of greenhouse gases have unequivocally caused global warming.” </a:t>
          </a:r>
        </a:p>
      </dgm:t>
    </dgm:pt>
    <dgm:pt modelId="{D91BAFF4-BFC1-46E8-9260-0FE593D6C01A}" type="parTrans" cxnId="{690C5902-52AF-46B2-B8F1-630905AB7AC8}">
      <dgm:prSet/>
      <dgm:spPr/>
      <dgm:t>
        <a:bodyPr/>
        <a:lstStyle/>
        <a:p>
          <a:endParaRPr lang="en-US"/>
        </a:p>
      </dgm:t>
    </dgm:pt>
    <dgm:pt modelId="{ADDD9DCB-57F1-400B-AF5F-E8200622FEAF}" type="sibTrans" cxnId="{690C5902-52AF-46B2-B8F1-630905AB7AC8}">
      <dgm:prSet/>
      <dgm:spPr/>
      <dgm:t>
        <a:bodyPr/>
        <a:lstStyle/>
        <a:p>
          <a:endParaRPr lang="en-US"/>
        </a:p>
      </dgm:t>
    </dgm:pt>
    <dgm:pt modelId="{4B1F3AF6-1877-40D1-A622-2785881C3AD8}">
      <dgm:prSet/>
      <dgm:spPr/>
      <dgm:t>
        <a:bodyPr/>
        <a:lstStyle/>
        <a:p>
          <a:r>
            <a:rPr lang="en-US" dirty="0"/>
            <a:t>“Human caused climate change is already affecting many weather and climate extremes in every region across the globe.”</a:t>
          </a:r>
        </a:p>
      </dgm:t>
    </dgm:pt>
    <dgm:pt modelId="{1203E893-9C63-45D1-AC36-22AB605E1F5C}" type="parTrans" cxnId="{2F4DF2A3-F0BA-494D-A688-367E98AA0321}">
      <dgm:prSet/>
      <dgm:spPr/>
      <dgm:t>
        <a:bodyPr/>
        <a:lstStyle/>
        <a:p>
          <a:endParaRPr lang="en-US"/>
        </a:p>
      </dgm:t>
    </dgm:pt>
    <dgm:pt modelId="{37FFECFC-A04A-4A22-A6F1-D186A3186A36}" type="sibTrans" cxnId="{2F4DF2A3-F0BA-494D-A688-367E98AA0321}">
      <dgm:prSet/>
      <dgm:spPr/>
      <dgm:t>
        <a:bodyPr/>
        <a:lstStyle/>
        <a:p>
          <a:endParaRPr lang="en-US"/>
        </a:p>
      </dgm:t>
    </dgm:pt>
    <dgm:pt modelId="{77C0ADFC-A465-42E7-BA46-4FDE76BDA2EC}" type="pres">
      <dgm:prSet presAssocID="{8F020167-98E5-4556-9993-E0DD572208DE}" presName="vert0" presStyleCnt="0">
        <dgm:presLayoutVars>
          <dgm:dir/>
          <dgm:animOne val="branch"/>
          <dgm:animLvl val="lvl"/>
        </dgm:presLayoutVars>
      </dgm:prSet>
      <dgm:spPr/>
    </dgm:pt>
    <dgm:pt modelId="{14AF6B10-5D2F-4B08-BC45-8EED604C6FE0}" type="pres">
      <dgm:prSet presAssocID="{99A9104D-5EBC-4C3A-9534-76AAC5075403}" presName="thickLine" presStyleLbl="alignNode1" presStyleIdx="0" presStyleCnt="2"/>
      <dgm:spPr/>
    </dgm:pt>
    <dgm:pt modelId="{D6B2DB4B-3F68-4CBB-AE4B-03E459BFFEAA}" type="pres">
      <dgm:prSet presAssocID="{99A9104D-5EBC-4C3A-9534-76AAC5075403}" presName="horz1" presStyleCnt="0"/>
      <dgm:spPr/>
    </dgm:pt>
    <dgm:pt modelId="{69ACB421-E901-4409-BEFF-82ABBBBD3610}" type="pres">
      <dgm:prSet presAssocID="{99A9104D-5EBC-4C3A-9534-76AAC5075403}" presName="tx1" presStyleLbl="revTx" presStyleIdx="0" presStyleCnt="2"/>
      <dgm:spPr/>
    </dgm:pt>
    <dgm:pt modelId="{356D2E2C-A735-456D-9803-EE50000CDB8B}" type="pres">
      <dgm:prSet presAssocID="{99A9104D-5EBC-4C3A-9534-76AAC5075403}" presName="vert1" presStyleCnt="0"/>
      <dgm:spPr/>
    </dgm:pt>
    <dgm:pt modelId="{7155DF86-F966-4826-9C74-ECD3DDA3800F}" type="pres">
      <dgm:prSet presAssocID="{4B1F3AF6-1877-40D1-A622-2785881C3AD8}" presName="thickLine" presStyleLbl="alignNode1" presStyleIdx="1" presStyleCnt="2"/>
      <dgm:spPr/>
    </dgm:pt>
    <dgm:pt modelId="{EC6DFC1E-7C8F-4CD1-A40A-F0376BBFA13E}" type="pres">
      <dgm:prSet presAssocID="{4B1F3AF6-1877-40D1-A622-2785881C3AD8}" presName="horz1" presStyleCnt="0"/>
      <dgm:spPr/>
    </dgm:pt>
    <dgm:pt modelId="{3047CCE2-1A45-447E-9DFC-08A5FEDCCF22}" type="pres">
      <dgm:prSet presAssocID="{4B1F3AF6-1877-40D1-A622-2785881C3AD8}" presName="tx1" presStyleLbl="revTx" presStyleIdx="1" presStyleCnt="2"/>
      <dgm:spPr/>
    </dgm:pt>
    <dgm:pt modelId="{9E98CD15-B5F3-40FE-AC4B-66D5C4551656}" type="pres">
      <dgm:prSet presAssocID="{4B1F3AF6-1877-40D1-A622-2785881C3AD8}" presName="vert1" presStyleCnt="0"/>
      <dgm:spPr/>
    </dgm:pt>
  </dgm:ptLst>
  <dgm:cxnLst>
    <dgm:cxn modelId="{690C5902-52AF-46B2-B8F1-630905AB7AC8}" srcId="{8F020167-98E5-4556-9993-E0DD572208DE}" destId="{99A9104D-5EBC-4C3A-9534-76AAC5075403}" srcOrd="0" destOrd="0" parTransId="{D91BAFF4-BFC1-46E8-9260-0FE593D6C01A}" sibTransId="{ADDD9DCB-57F1-400B-AF5F-E8200622FEAF}"/>
    <dgm:cxn modelId="{6E402549-3DB1-4D7D-9C44-58D4E6783DE0}" type="presOf" srcId="{8F020167-98E5-4556-9993-E0DD572208DE}" destId="{77C0ADFC-A465-42E7-BA46-4FDE76BDA2EC}" srcOrd="0" destOrd="0" presId="urn:microsoft.com/office/officeart/2008/layout/LinedList"/>
    <dgm:cxn modelId="{64AEF177-DFC4-43A5-B38E-BBC7CAE124DC}" type="presOf" srcId="{4B1F3AF6-1877-40D1-A622-2785881C3AD8}" destId="{3047CCE2-1A45-447E-9DFC-08A5FEDCCF22}" srcOrd="0" destOrd="0" presId="urn:microsoft.com/office/officeart/2008/layout/LinedList"/>
    <dgm:cxn modelId="{2F4DF2A3-F0BA-494D-A688-367E98AA0321}" srcId="{8F020167-98E5-4556-9993-E0DD572208DE}" destId="{4B1F3AF6-1877-40D1-A622-2785881C3AD8}" srcOrd="1" destOrd="0" parTransId="{1203E893-9C63-45D1-AC36-22AB605E1F5C}" sibTransId="{37FFECFC-A04A-4A22-A6F1-D186A3186A36}"/>
    <dgm:cxn modelId="{CAA54BD6-BC89-47FD-8BB1-BDBFB82BF9C9}" type="presOf" srcId="{99A9104D-5EBC-4C3A-9534-76AAC5075403}" destId="{69ACB421-E901-4409-BEFF-82ABBBBD3610}" srcOrd="0" destOrd="0" presId="urn:microsoft.com/office/officeart/2008/layout/LinedList"/>
    <dgm:cxn modelId="{AD76E817-4EEE-4137-8294-5B7F154DFBFD}" type="presParOf" srcId="{77C0ADFC-A465-42E7-BA46-4FDE76BDA2EC}" destId="{14AF6B10-5D2F-4B08-BC45-8EED604C6FE0}" srcOrd="0" destOrd="0" presId="urn:microsoft.com/office/officeart/2008/layout/LinedList"/>
    <dgm:cxn modelId="{128300C6-0103-412F-B9C3-1720582058C2}" type="presParOf" srcId="{77C0ADFC-A465-42E7-BA46-4FDE76BDA2EC}" destId="{D6B2DB4B-3F68-4CBB-AE4B-03E459BFFEAA}" srcOrd="1" destOrd="0" presId="urn:microsoft.com/office/officeart/2008/layout/LinedList"/>
    <dgm:cxn modelId="{0BDEA54A-1D48-4479-AB03-B37E6C42935C}" type="presParOf" srcId="{D6B2DB4B-3F68-4CBB-AE4B-03E459BFFEAA}" destId="{69ACB421-E901-4409-BEFF-82ABBBBD3610}" srcOrd="0" destOrd="0" presId="urn:microsoft.com/office/officeart/2008/layout/LinedList"/>
    <dgm:cxn modelId="{5A02F7AB-9E32-41C2-808D-DE885D901CFA}" type="presParOf" srcId="{D6B2DB4B-3F68-4CBB-AE4B-03E459BFFEAA}" destId="{356D2E2C-A735-456D-9803-EE50000CDB8B}" srcOrd="1" destOrd="0" presId="urn:microsoft.com/office/officeart/2008/layout/LinedList"/>
    <dgm:cxn modelId="{16258910-8C29-4105-85C5-78501A40CA24}" type="presParOf" srcId="{77C0ADFC-A465-42E7-BA46-4FDE76BDA2EC}" destId="{7155DF86-F966-4826-9C74-ECD3DDA3800F}" srcOrd="2" destOrd="0" presId="urn:microsoft.com/office/officeart/2008/layout/LinedList"/>
    <dgm:cxn modelId="{BFB886F9-19BA-4D2E-B1FD-CF1BA88069B1}" type="presParOf" srcId="{77C0ADFC-A465-42E7-BA46-4FDE76BDA2EC}" destId="{EC6DFC1E-7C8F-4CD1-A40A-F0376BBFA13E}" srcOrd="3" destOrd="0" presId="urn:microsoft.com/office/officeart/2008/layout/LinedList"/>
    <dgm:cxn modelId="{8270BE97-EE5D-492F-92AF-3CE96A7A7D1B}" type="presParOf" srcId="{EC6DFC1E-7C8F-4CD1-A40A-F0376BBFA13E}" destId="{3047CCE2-1A45-447E-9DFC-08A5FEDCCF22}" srcOrd="0" destOrd="0" presId="urn:microsoft.com/office/officeart/2008/layout/LinedList"/>
    <dgm:cxn modelId="{FFB87425-5E26-42EF-B934-9BE07DEE82D2}" type="presParOf" srcId="{EC6DFC1E-7C8F-4CD1-A40A-F0376BBFA13E}" destId="{9E98CD15-B5F3-40FE-AC4B-66D5C4551656}"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AF6B10-5D2F-4B08-BC45-8EED604C6FE0}">
      <dsp:nvSpPr>
        <dsp:cNvPr id="0" name=""/>
        <dsp:cNvSpPr/>
      </dsp:nvSpPr>
      <dsp:spPr>
        <a:xfrm>
          <a:off x="0" y="0"/>
          <a:ext cx="4230482" cy="0"/>
        </a:xfrm>
        <a:prstGeom prst="lin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69ACB421-E901-4409-BEFF-82ABBBBD3610}">
      <dsp:nvSpPr>
        <dsp:cNvPr id="0" name=""/>
        <dsp:cNvSpPr/>
      </dsp:nvSpPr>
      <dsp:spPr>
        <a:xfrm>
          <a:off x="0" y="0"/>
          <a:ext cx="4230482" cy="18360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“Human Activities through emissions of greenhouse gases have unequivocally caused global warming.” </a:t>
          </a:r>
        </a:p>
      </dsp:txBody>
      <dsp:txXfrm>
        <a:off x="0" y="0"/>
        <a:ext cx="4230482" cy="1836044"/>
      </dsp:txXfrm>
    </dsp:sp>
    <dsp:sp modelId="{7155DF86-F966-4826-9C74-ECD3DDA3800F}">
      <dsp:nvSpPr>
        <dsp:cNvPr id="0" name=""/>
        <dsp:cNvSpPr/>
      </dsp:nvSpPr>
      <dsp:spPr>
        <a:xfrm>
          <a:off x="0" y="1836044"/>
          <a:ext cx="4230482" cy="0"/>
        </a:xfrm>
        <a:prstGeom prst="line">
          <a:avLst/>
        </a:prstGeom>
        <a:gradFill rotWithShape="0">
          <a:gsLst>
            <a:gs pos="0">
              <a:schemeClr val="accent5">
                <a:hueOff val="1471870"/>
                <a:satOff val="6150"/>
                <a:lumOff val="-785"/>
                <a:alphaOff val="0"/>
                <a:satMod val="103000"/>
                <a:lumMod val="102000"/>
                <a:tint val="94000"/>
              </a:schemeClr>
            </a:gs>
            <a:gs pos="50000">
              <a:schemeClr val="accent5">
                <a:hueOff val="1471870"/>
                <a:satOff val="6150"/>
                <a:lumOff val="-785"/>
                <a:alphaOff val="0"/>
                <a:satMod val="110000"/>
                <a:lumMod val="100000"/>
                <a:shade val="100000"/>
              </a:schemeClr>
            </a:gs>
            <a:gs pos="100000">
              <a:schemeClr val="accent5">
                <a:hueOff val="1471870"/>
                <a:satOff val="6150"/>
                <a:lumOff val="-785"/>
                <a:alphaOff val="0"/>
                <a:lumMod val="99000"/>
                <a:satMod val="120000"/>
                <a:shade val="78000"/>
              </a:schemeClr>
            </a:gs>
          </a:gsLst>
          <a:lin ang="5400000" scaled="0"/>
        </a:gradFill>
        <a:ln w="6350" cap="flat" cmpd="sng" algn="ctr">
          <a:solidFill>
            <a:schemeClr val="accent5">
              <a:hueOff val="1471870"/>
              <a:satOff val="6150"/>
              <a:lumOff val="-785"/>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3047CCE2-1A45-447E-9DFC-08A5FEDCCF22}">
      <dsp:nvSpPr>
        <dsp:cNvPr id="0" name=""/>
        <dsp:cNvSpPr/>
      </dsp:nvSpPr>
      <dsp:spPr>
        <a:xfrm>
          <a:off x="0" y="1836044"/>
          <a:ext cx="4230482" cy="18360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“Human caused climate change is already affecting many weather and climate extremes in every region across the globe.”</a:t>
          </a:r>
        </a:p>
      </dsp:txBody>
      <dsp:txXfrm>
        <a:off x="0" y="1836044"/>
        <a:ext cx="4230482" cy="183604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6D8BE33-8788-4A53-B12B-B8C7911C78D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83FFFE6-7240-2DA9-04F7-7D16C5130C9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F60807-D4B9-4208-804E-AB1873B323DD}" type="datetimeFigureOut">
              <a:rPr lang="en-US" smtClean="0"/>
              <a:t>5/11/2023</a:t>
            </a:fld>
            <a:endParaRPr lang="en-US"/>
          </a:p>
        </p:txBody>
      </p:sp>
      <p:sp>
        <p:nvSpPr>
          <p:cNvPr id="4" name="Footer Placeholder 3">
            <a:extLst>
              <a:ext uri="{FF2B5EF4-FFF2-40B4-BE49-F238E27FC236}">
                <a16:creationId xmlns:a16="http://schemas.microsoft.com/office/drawing/2014/main" id="{4B10F3E1-ABF6-0CA0-5C89-C0C437205AC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50CFF16-6357-0C3B-4881-3631A0894F2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75CF99A-0337-4282-B473-3D64CE13FA4F}" type="slidenum">
              <a:rPr lang="en-US" smtClean="0"/>
              <a:t>‹#›</a:t>
            </a:fld>
            <a:endParaRPr lang="en-US"/>
          </a:p>
        </p:txBody>
      </p:sp>
    </p:spTree>
    <p:extLst>
      <p:ext uri="{BB962C8B-B14F-4D97-AF65-F5344CB8AC3E}">
        <p14:creationId xmlns:p14="http://schemas.microsoft.com/office/powerpoint/2010/main" val="5264629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63085B-4EF3-4DA2-92C9-0EB0FFF7F997}" type="datetimeFigureOut">
              <a:rPr lang="en-US" smtClean="0"/>
              <a:t>5/11/2023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CF992F-E162-43C7-8998-0AA8FB2C3C9D}" type="slidenum">
              <a:rPr lang="en-US" smtClean="0"/>
              <a:t>‹#›</a:t>
            </a:fld>
            <a:endParaRPr lang="en-US"/>
          </a:p>
        </p:txBody>
      </p:sp>
    </p:spTree>
    <p:extLst>
      <p:ext uri="{BB962C8B-B14F-4D97-AF65-F5344CB8AC3E}">
        <p14:creationId xmlns:p14="http://schemas.microsoft.com/office/powerpoint/2010/main" val="30723307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D284A420-F50C-4C2C-B88E-E6F4EF504B6E}"/>
              </a:ext>
            </a:extLst>
          </p:cNvPr>
          <p:cNvSpPr/>
          <p:nvPr/>
        </p:nvSpPr>
        <p:spPr>
          <a:xfrm>
            <a:off x="0" y="0"/>
            <a:ext cx="12188952"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893A6D2E-5228-4998-9E24-EFCCA024675E}"/>
              </a:ext>
            </a:extLst>
          </p:cNvPr>
          <p:cNvSpPr/>
          <p:nvPr/>
        </p:nvSpPr>
        <p:spPr>
          <a:xfrm>
            <a:off x="0" y="-2"/>
            <a:ext cx="12188952" cy="3567547"/>
          </a:xfrm>
          <a:prstGeom prst="rect">
            <a:avLst/>
          </a:prstGeom>
          <a:ln>
            <a:noFill/>
          </a:ln>
          <a:effectLst>
            <a:outerShdw blurRad="228600" dist="152400" dir="5460000" sx="95000" sy="95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59D878C-9930-44AF-AE18-FCA0DAE10D39}"/>
              </a:ext>
            </a:extLst>
          </p:cNvPr>
          <p:cNvSpPr>
            <a:spLocks noGrp="1"/>
          </p:cNvSpPr>
          <p:nvPr>
            <p:ph type="ctrTitle"/>
          </p:nvPr>
        </p:nvSpPr>
        <p:spPr>
          <a:xfrm>
            <a:off x="761802" y="852055"/>
            <a:ext cx="10380572" cy="2581463"/>
          </a:xfrm>
        </p:spPr>
        <p:txBody>
          <a:bodyPr anchor="b">
            <a:normAutofit/>
          </a:bodyPr>
          <a:lstStyle>
            <a:lvl1pPr algn="l">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CD82D608-1F8D-47BB-B595-43B7BEACA90A}"/>
              </a:ext>
            </a:extLst>
          </p:cNvPr>
          <p:cNvSpPr>
            <a:spLocks noGrp="1"/>
          </p:cNvSpPr>
          <p:nvPr>
            <p:ph type="subTitle" idx="1"/>
          </p:nvPr>
        </p:nvSpPr>
        <p:spPr>
          <a:xfrm>
            <a:off x="761802" y="3754582"/>
            <a:ext cx="10380572" cy="2244436"/>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C2D3C1DA-DAC9-422B-9450-54A7E03B3DE0}"/>
              </a:ext>
            </a:extLst>
          </p:cNvPr>
          <p:cNvSpPr>
            <a:spLocks noGrp="1"/>
          </p:cNvSpPr>
          <p:nvPr>
            <p:ph type="dt" sz="half" idx="10"/>
          </p:nvPr>
        </p:nvSpPr>
        <p:spPr/>
        <p:txBody>
          <a:bodyPr/>
          <a:lstStyle/>
          <a:p>
            <a:fld id="{3341EE12-F28E-4B03-A404-A8FCAE0F6316}" type="datetime1">
              <a:rPr lang="en-US" smtClean="0"/>
              <a:t>5/11/2023</a:t>
            </a:fld>
            <a:endParaRPr lang="en-US" dirty="0"/>
          </a:p>
        </p:txBody>
      </p:sp>
      <p:sp>
        <p:nvSpPr>
          <p:cNvPr id="5" name="Footer Placeholder 4">
            <a:extLst>
              <a:ext uri="{FF2B5EF4-FFF2-40B4-BE49-F238E27FC236}">
                <a16:creationId xmlns:a16="http://schemas.microsoft.com/office/drawing/2014/main" id="{6739A2B9-3E23-4C08-A5CE-698861210A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12E61E-26F7-4369-8F2F-6D3CDF644D94}"/>
              </a:ext>
            </a:extLst>
          </p:cNvPr>
          <p:cNvSpPr>
            <a:spLocks noGrp="1"/>
          </p:cNvSpPr>
          <p:nvPr>
            <p:ph type="sldNum" sz="quarter" idx="12"/>
          </p:nvPr>
        </p:nvSpPr>
        <p:spPr/>
        <p:txBody>
          <a:bodyPr/>
          <a:lstStyle/>
          <a:p>
            <a:fld id="{B4A918BC-4D43-4B42-B3C0-E7EBE25E6AF0}" type="slidenum">
              <a:rPr lang="en-US" smtClean="0"/>
              <a:t>‹#›</a:t>
            </a:fld>
            <a:endParaRPr lang="en-US" dirty="0"/>
          </a:p>
        </p:txBody>
      </p:sp>
      <p:cxnSp>
        <p:nvCxnSpPr>
          <p:cNvPr id="23" name="Straight Connector 22">
            <a:extLst>
              <a:ext uri="{FF2B5EF4-FFF2-40B4-BE49-F238E27FC236}">
                <a16:creationId xmlns:a16="http://schemas.microsoft.com/office/drawing/2014/main" id="{3ADB48DB-8E25-4F2F-8C02-5B793937255F}"/>
              </a:ext>
            </a:extLst>
          </p:cNvPr>
          <p:cNvCxnSpPr>
            <a:cxnSpLocks/>
          </p:cNvCxnSpPr>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32BA7E3-7313-49C8-A245-A85BDEB13EB3}"/>
              </a:ext>
            </a:extLst>
          </p:cNvPr>
          <p:cNvCxnSpPr>
            <a:cxnSpLocks/>
          </p:cNvCxnSpPr>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8223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F69F7-12D5-40F0-88F0-33D60AEB0218}"/>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765BB511-E79D-41D8-AF91-14A5C803FC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705DFA-4DAF-4B30-8032-503081AEA4BF}"/>
              </a:ext>
            </a:extLst>
          </p:cNvPr>
          <p:cNvSpPr>
            <a:spLocks noGrp="1"/>
          </p:cNvSpPr>
          <p:nvPr>
            <p:ph type="dt" sz="half" idx="10"/>
          </p:nvPr>
        </p:nvSpPr>
        <p:spPr/>
        <p:txBody>
          <a:bodyPr/>
          <a:lstStyle/>
          <a:p>
            <a:fld id="{B68B8189-0D9C-48A6-9FA3-862227B094CE}" type="datetime1">
              <a:rPr lang="en-US" smtClean="0"/>
              <a:t>5/11/2023</a:t>
            </a:fld>
            <a:endParaRPr lang="en-US"/>
          </a:p>
        </p:txBody>
      </p:sp>
      <p:sp>
        <p:nvSpPr>
          <p:cNvPr id="5" name="Footer Placeholder 4">
            <a:extLst>
              <a:ext uri="{FF2B5EF4-FFF2-40B4-BE49-F238E27FC236}">
                <a16:creationId xmlns:a16="http://schemas.microsoft.com/office/drawing/2014/main" id="{E034FBF5-16C0-46A0-916A-4910C1B615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626EA6-7E48-454C-887A-0EF3356F91D5}"/>
              </a:ext>
            </a:extLst>
          </p:cNvPr>
          <p:cNvSpPr>
            <a:spLocks noGrp="1"/>
          </p:cNvSpPr>
          <p:nvPr>
            <p:ph type="sldNum" sz="quarter" idx="12"/>
          </p:nvPr>
        </p:nvSpPr>
        <p:spPr/>
        <p:txBody>
          <a:bodyPr/>
          <a:lstStyle/>
          <a:p>
            <a:fld id="{B4A918BC-4D43-4B42-B3C0-E7EBE25E6AF0}" type="slidenum">
              <a:rPr lang="en-US" smtClean="0"/>
              <a:t>‹#›</a:t>
            </a:fld>
            <a:endParaRPr lang="en-US"/>
          </a:p>
        </p:txBody>
      </p:sp>
    </p:spTree>
    <p:extLst>
      <p:ext uri="{BB962C8B-B14F-4D97-AF65-F5344CB8AC3E}">
        <p14:creationId xmlns:p14="http://schemas.microsoft.com/office/powerpoint/2010/main" val="2390286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A312BAB-A07B-4FEA-8EB5-A7BD8B24C6DA}"/>
              </a:ext>
            </a:extLst>
          </p:cNvPr>
          <p:cNvSpPr/>
          <p:nvPr/>
        </p:nvSpPr>
        <p:spPr>
          <a:xfrm>
            <a:off x="0" y="0"/>
            <a:ext cx="12192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a:extLst>
              <a:ext uri="{FF2B5EF4-FFF2-40B4-BE49-F238E27FC236}">
                <a16:creationId xmlns:a16="http://schemas.microsoft.com/office/drawing/2014/main" id="{F245A432-7E52-48B5-A8BB-13EED592E35A}"/>
              </a:ext>
            </a:extLst>
          </p:cNvPr>
          <p:cNvSpPr/>
          <p:nvPr/>
        </p:nvSpPr>
        <p:spPr>
          <a:xfrm>
            <a:off x="7813964" y="0"/>
            <a:ext cx="4378036" cy="6858000"/>
          </a:xfrm>
          <a:prstGeom prst="rect">
            <a:avLst/>
          </a:prstGeom>
          <a:ln>
            <a:noFill/>
          </a:ln>
          <a:effectLst>
            <a:outerShdw blurRad="254000" dist="152400" dir="10680000" sx="95000" sy="95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656288B6-16BD-4DEE-9187-C78963ED1D8A}"/>
              </a:ext>
            </a:extLst>
          </p:cNvPr>
          <p:cNvCxnSpPr>
            <a:cxnSpLocks/>
          </p:cNvCxnSpPr>
          <p:nvPr/>
        </p:nvCxnSpPr>
        <p:spPr>
          <a:xfrm rot="16200000" flipH="1">
            <a:off x="10361537" y="120772"/>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Vertical Title 1">
            <a:extLst>
              <a:ext uri="{FF2B5EF4-FFF2-40B4-BE49-F238E27FC236}">
                <a16:creationId xmlns:a16="http://schemas.microsoft.com/office/drawing/2014/main" id="{F9259F7B-ED77-4251-A424-93712C6F57A0}"/>
              </a:ext>
            </a:extLst>
          </p:cNvPr>
          <p:cNvSpPr>
            <a:spLocks noGrp="1"/>
          </p:cNvSpPr>
          <p:nvPr>
            <p:ph type="title" orient="vert"/>
          </p:nvPr>
        </p:nvSpPr>
        <p:spPr>
          <a:xfrm>
            <a:off x="8139544" y="872836"/>
            <a:ext cx="2521527" cy="5119256"/>
          </a:xfrm>
        </p:spPr>
        <p:txBody>
          <a:bodyPr vert="eaVert" ancho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70295692-9BD0-4EB9-B344-9A6945DB0B81}"/>
              </a:ext>
            </a:extLst>
          </p:cNvPr>
          <p:cNvSpPr>
            <a:spLocks noGrp="1"/>
          </p:cNvSpPr>
          <p:nvPr>
            <p:ph type="body" orient="vert" idx="1"/>
          </p:nvPr>
        </p:nvSpPr>
        <p:spPr>
          <a:xfrm>
            <a:off x="756746" y="872836"/>
            <a:ext cx="6634169" cy="51192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B128527-7CED-4CF3-A260-649685D2E6D3}"/>
              </a:ext>
            </a:extLst>
          </p:cNvPr>
          <p:cNvSpPr>
            <a:spLocks noGrp="1"/>
          </p:cNvSpPr>
          <p:nvPr>
            <p:ph type="dt" sz="half" idx="10"/>
          </p:nvPr>
        </p:nvSpPr>
        <p:spPr>
          <a:xfrm>
            <a:off x="329184" y="6236208"/>
            <a:ext cx="3037459" cy="365125"/>
          </a:xfrm>
        </p:spPr>
        <p:txBody>
          <a:bodyPr/>
          <a:lstStyle/>
          <a:p>
            <a:fld id="{26ADDCAE-6443-42C3-9C19-F95985500186}" type="datetime1">
              <a:rPr lang="en-US" smtClean="0"/>
              <a:t>5/11/2023</a:t>
            </a:fld>
            <a:endParaRPr lang="en-US" dirty="0"/>
          </a:p>
        </p:txBody>
      </p:sp>
      <p:sp>
        <p:nvSpPr>
          <p:cNvPr id="5" name="Footer Placeholder 4">
            <a:extLst>
              <a:ext uri="{FF2B5EF4-FFF2-40B4-BE49-F238E27FC236}">
                <a16:creationId xmlns:a16="http://schemas.microsoft.com/office/drawing/2014/main" id="{20517F65-E517-4B50-B559-FD7D59F3E8B5}"/>
              </a:ext>
            </a:extLst>
          </p:cNvPr>
          <p:cNvSpPr>
            <a:spLocks noGrp="1"/>
          </p:cNvSpPr>
          <p:nvPr>
            <p:ph type="ftr" sz="quarter" idx="11"/>
          </p:nvPr>
        </p:nvSpPr>
        <p:spPr>
          <a:xfrm>
            <a:off x="329184" y="237744"/>
            <a:ext cx="3581400" cy="365125"/>
          </a:xfrm>
        </p:spPr>
        <p:txBody>
          <a:bodyPr/>
          <a:lstStyle/>
          <a:p>
            <a:endParaRPr lang="en-US" dirty="0"/>
          </a:p>
        </p:txBody>
      </p:sp>
      <p:sp>
        <p:nvSpPr>
          <p:cNvPr id="6" name="Slide Number Placeholder 5">
            <a:extLst>
              <a:ext uri="{FF2B5EF4-FFF2-40B4-BE49-F238E27FC236}">
                <a16:creationId xmlns:a16="http://schemas.microsoft.com/office/drawing/2014/main" id="{CAED40B7-46EE-49D9-BE89-7E101F80A497}"/>
              </a:ext>
            </a:extLst>
          </p:cNvPr>
          <p:cNvSpPr>
            <a:spLocks noGrp="1"/>
          </p:cNvSpPr>
          <p:nvPr>
            <p:ph type="sldNum" sz="quarter" idx="12"/>
          </p:nvPr>
        </p:nvSpPr>
        <p:spPr>
          <a:xfrm>
            <a:off x="11292840" y="237744"/>
            <a:ext cx="756746" cy="365760"/>
          </a:xfrm>
        </p:spPr>
        <p:txBody>
          <a:bodyPr/>
          <a:lstStyle/>
          <a:p>
            <a:fld id="{B4A918BC-4D43-4B42-B3C0-E7EBE25E6AF0}" type="slidenum">
              <a:rPr lang="en-US" smtClean="0"/>
              <a:t>‹#›</a:t>
            </a:fld>
            <a:endParaRPr lang="en-US" dirty="0"/>
          </a:p>
        </p:txBody>
      </p:sp>
      <p:cxnSp>
        <p:nvCxnSpPr>
          <p:cNvPr id="16" name="Straight Connector 15">
            <a:extLst>
              <a:ext uri="{FF2B5EF4-FFF2-40B4-BE49-F238E27FC236}">
                <a16:creationId xmlns:a16="http://schemas.microsoft.com/office/drawing/2014/main" id="{E05031BF-2EA5-4128-B6AF-2D0F5A101095}"/>
              </a:ext>
            </a:extLst>
          </p:cNvPr>
          <p:cNvCxnSpPr>
            <a:cxnSpLocks/>
          </p:cNvCxnSpPr>
          <p:nvPr/>
        </p:nvCxnSpPr>
        <p:spPr>
          <a:xfrm rot="16200000" flipH="1">
            <a:off x="10361537" y="120772"/>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65164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62CCA-8D32-44C3-809A-54D0245B8ABF}"/>
              </a:ext>
            </a:extLst>
          </p:cNvPr>
          <p:cNvSpPr>
            <a:spLocks noGrp="1"/>
          </p:cNvSpPr>
          <p:nvPr>
            <p:ph type="title"/>
          </p:nvPr>
        </p:nvSpPr>
        <p:spPr>
          <a:xfrm>
            <a:off x="761801" y="858982"/>
            <a:ext cx="10380573" cy="143227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0689041-349C-49F8-B155-6F5862873736}"/>
              </a:ext>
            </a:extLst>
          </p:cNvPr>
          <p:cNvSpPr>
            <a:spLocks noGrp="1"/>
          </p:cNvSpPr>
          <p:nvPr>
            <p:ph idx="1"/>
          </p:nvPr>
        </p:nvSpPr>
        <p:spPr>
          <a:xfrm>
            <a:off x="761799" y="2750126"/>
            <a:ext cx="10381205" cy="32617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35E088-72B1-425B-B53B-81B134826169}"/>
              </a:ext>
            </a:extLst>
          </p:cNvPr>
          <p:cNvSpPr>
            <a:spLocks noGrp="1"/>
          </p:cNvSpPr>
          <p:nvPr>
            <p:ph type="dt" sz="half" idx="10"/>
          </p:nvPr>
        </p:nvSpPr>
        <p:spPr/>
        <p:txBody>
          <a:bodyPr/>
          <a:lstStyle/>
          <a:p>
            <a:fld id="{1962799E-EB8E-4038-8063-81BB57C732D4}" type="datetime1">
              <a:rPr lang="en-US" smtClean="0"/>
              <a:t>5/11/2023</a:t>
            </a:fld>
            <a:endParaRPr lang="en-US"/>
          </a:p>
        </p:txBody>
      </p:sp>
      <p:sp>
        <p:nvSpPr>
          <p:cNvPr id="5" name="Footer Placeholder 4">
            <a:extLst>
              <a:ext uri="{FF2B5EF4-FFF2-40B4-BE49-F238E27FC236}">
                <a16:creationId xmlns:a16="http://schemas.microsoft.com/office/drawing/2014/main" id="{89180451-8BF9-48B2-8E6A-9E15C83357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68196E-3A76-4417-BFD8-4400D16E07EA}"/>
              </a:ext>
            </a:extLst>
          </p:cNvPr>
          <p:cNvSpPr>
            <a:spLocks noGrp="1"/>
          </p:cNvSpPr>
          <p:nvPr>
            <p:ph type="sldNum" sz="quarter" idx="12"/>
          </p:nvPr>
        </p:nvSpPr>
        <p:spPr/>
        <p:txBody>
          <a:bodyPr/>
          <a:lstStyle/>
          <a:p>
            <a:fld id="{B4A918BC-4D43-4B42-B3C0-E7EBE25E6AF0}" type="slidenum">
              <a:rPr lang="en-US" smtClean="0"/>
              <a:t>‹#›</a:t>
            </a:fld>
            <a:endParaRPr lang="en-US"/>
          </a:p>
        </p:txBody>
      </p:sp>
    </p:spTree>
    <p:extLst>
      <p:ext uri="{BB962C8B-B14F-4D97-AF65-F5344CB8AC3E}">
        <p14:creationId xmlns:p14="http://schemas.microsoft.com/office/powerpoint/2010/main" val="3414149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CFB183B-99B9-4420-AB2D-070568510522}"/>
              </a:ext>
            </a:extLst>
          </p:cNvPr>
          <p:cNvSpPr/>
          <p:nvPr/>
        </p:nvSpPr>
        <p:spPr>
          <a:xfrm>
            <a:off x="0" y="0"/>
            <a:ext cx="12192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76DF62B9-1876-4EEB-929D-B46F98265E34}"/>
              </a:ext>
            </a:extLst>
          </p:cNvPr>
          <p:cNvSpPr/>
          <p:nvPr/>
        </p:nvSpPr>
        <p:spPr>
          <a:xfrm>
            <a:off x="0" y="-2"/>
            <a:ext cx="12192000" cy="3862064"/>
          </a:xfrm>
          <a:prstGeom prst="rect">
            <a:avLst/>
          </a:prstGeom>
          <a:ln>
            <a:noFill/>
          </a:ln>
          <a:effectLst>
            <a:outerShdw blurRad="203200" dist="127000" dir="5460000" sx="96000" sy="96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B5F0E4DD-839A-4BD2-B5FA-FF319E87D037}"/>
              </a:ext>
            </a:extLst>
          </p:cNvPr>
          <p:cNvCxnSpPr>
            <a:cxnSpLocks/>
          </p:cNvCxnSpPr>
          <p:nvPr/>
        </p:nvCxnSpPr>
        <p:spPr>
          <a:xfrm>
            <a:off x="11668155" y="852056"/>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692C2FB-E558-4132-AAF5-EFCED0144BA2}"/>
              </a:ext>
            </a:extLst>
          </p:cNvPr>
          <p:cNvSpPr>
            <a:spLocks noGrp="1"/>
          </p:cNvSpPr>
          <p:nvPr>
            <p:ph type="title"/>
          </p:nvPr>
        </p:nvSpPr>
        <p:spPr>
          <a:xfrm>
            <a:off x="761801" y="852056"/>
            <a:ext cx="10380572" cy="2576944"/>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AA20424-DA4E-467F-AC0A-D44192A54F64}"/>
              </a:ext>
            </a:extLst>
          </p:cNvPr>
          <p:cNvSpPr>
            <a:spLocks noGrp="1"/>
          </p:cNvSpPr>
          <p:nvPr>
            <p:ph type="body" idx="1"/>
          </p:nvPr>
        </p:nvSpPr>
        <p:spPr>
          <a:xfrm>
            <a:off x="761797" y="4202832"/>
            <a:ext cx="10395116" cy="1789260"/>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B39F9C-ADA9-4225-9D74-193A8894ED7A}"/>
              </a:ext>
            </a:extLst>
          </p:cNvPr>
          <p:cNvSpPr>
            <a:spLocks noGrp="1"/>
          </p:cNvSpPr>
          <p:nvPr>
            <p:ph type="dt" sz="half" idx="10"/>
          </p:nvPr>
        </p:nvSpPr>
        <p:spPr>
          <a:xfrm>
            <a:off x="332481" y="6236208"/>
            <a:ext cx="3037459" cy="365125"/>
          </a:xfrm>
        </p:spPr>
        <p:txBody>
          <a:bodyPr/>
          <a:lstStyle/>
          <a:p>
            <a:fld id="{217A73C3-B243-44D3-809D-EF8FDFBD85D4}" type="datetime1">
              <a:rPr lang="en-US" smtClean="0"/>
              <a:t>5/11/2023</a:t>
            </a:fld>
            <a:endParaRPr lang="en-US" dirty="0"/>
          </a:p>
        </p:txBody>
      </p:sp>
      <p:sp>
        <p:nvSpPr>
          <p:cNvPr id="5" name="Footer Placeholder 4">
            <a:extLst>
              <a:ext uri="{FF2B5EF4-FFF2-40B4-BE49-F238E27FC236}">
                <a16:creationId xmlns:a16="http://schemas.microsoft.com/office/drawing/2014/main" id="{84057DEC-B96B-4D69-8B62-5156FDA6D9BB}"/>
              </a:ext>
            </a:extLst>
          </p:cNvPr>
          <p:cNvSpPr>
            <a:spLocks noGrp="1"/>
          </p:cNvSpPr>
          <p:nvPr>
            <p:ph type="ftr" sz="quarter" idx="11"/>
          </p:nvPr>
        </p:nvSpPr>
        <p:spPr>
          <a:xfrm>
            <a:off x="332481" y="237744"/>
            <a:ext cx="4114800" cy="365125"/>
          </a:xfrm>
        </p:spPr>
        <p:txBody>
          <a:bodyPr/>
          <a:lstStyle/>
          <a:p>
            <a:endParaRPr lang="en-US" dirty="0"/>
          </a:p>
        </p:txBody>
      </p:sp>
      <p:sp>
        <p:nvSpPr>
          <p:cNvPr id="6" name="Slide Number Placeholder 5">
            <a:extLst>
              <a:ext uri="{FF2B5EF4-FFF2-40B4-BE49-F238E27FC236}">
                <a16:creationId xmlns:a16="http://schemas.microsoft.com/office/drawing/2014/main" id="{A0BF4AC1-9934-43DC-B9AC-322612A74656}"/>
              </a:ext>
            </a:extLst>
          </p:cNvPr>
          <p:cNvSpPr>
            <a:spLocks noGrp="1"/>
          </p:cNvSpPr>
          <p:nvPr>
            <p:ph type="sldNum" sz="quarter" idx="12"/>
          </p:nvPr>
        </p:nvSpPr>
        <p:spPr>
          <a:xfrm>
            <a:off x="11289782" y="237744"/>
            <a:ext cx="756746" cy="365760"/>
          </a:xfrm>
        </p:spPr>
        <p:txBody>
          <a:bodyPr/>
          <a:lstStyle/>
          <a:p>
            <a:fld id="{B4A918BC-4D43-4B42-B3C0-E7EBE25E6AF0}" type="slidenum">
              <a:rPr lang="en-US" smtClean="0"/>
              <a:t>‹#›</a:t>
            </a:fld>
            <a:endParaRPr lang="en-US"/>
          </a:p>
        </p:txBody>
      </p:sp>
      <p:cxnSp>
        <p:nvCxnSpPr>
          <p:cNvPr id="11" name="Straight Connector 10">
            <a:extLst>
              <a:ext uri="{FF2B5EF4-FFF2-40B4-BE49-F238E27FC236}">
                <a16:creationId xmlns:a16="http://schemas.microsoft.com/office/drawing/2014/main" id="{4CBDA60A-39CD-41D4-8AE5-0FB7FD78559C}"/>
              </a:ext>
            </a:extLst>
          </p:cNvPr>
          <p:cNvCxnSpPr>
            <a:cxnSpLocks/>
          </p:cNvCxnSpPr>
          <p:nvPr/>
        </p:nvCxnSpPr>
        <p:spPr>
          <a:xfrm>
            <a:off x="11668155" y="852056"/>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0127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CAF84-4A19-4D9A-9B82-46BCBED4F7BD}"/>
              </a:ext>
            </a:extLst>
          </p:cNvPr>
          <p:cNvSpPr>
            <a:spLocks noGrp="1"/>
          </p:cNvSpPr>
          <p:nvPr>
            <p:ph type="title"/>
          </p:nvPr>
        </p:nvSpPr>
        <p:spPr>
          <a:xfrm>
            <a:off x="761801" y="858982"/>
            <a:ext cx="10380573" cy="143227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5A373DD-26AC-4E69-A17C-538D9C7C6854}"/>
              </a:ext>
            </a:extLst>
          </p:cNvPr>
          <p:cNvSpPr>
            <a:spLocks noGrp="1"/>
          </p:cNvSpPr>
          <p:nvPr>
            <p:ph sz="half" idx="1"/>
          </p:nvPr>
        </p:nvSpPr>
        <p:spPr>
          <a:xfrm>
            <a:off x="761800" y="2833255"/>
            <a:ext cx="5045281" cy="3165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AD30C23-A75F-45DF-BCCF-760C533AC7FA}"/>
              </a:ext>
            </a:extLst>
          </p:cNvPr>
          <p:cNvSpPr>
            <a:spLocks noGrp="1"/>
          </p:cNvSpPr>
          <p:nvPr>
            <p:ph sz="half" idx="2"/>
          </p:nvPr>
        </p:nvSpPr>
        <p:spPr>
          <a:xfrm>
            <a:off x="6097092" y="2833255"/>
            <a:ext cx="5045281" cy="3165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82C3974-73EC-4F1B-9E92-0E279ABEE5CD}"/>
              </a:ext>
            </a:extLst>
          </p:cNvPr>
          <p:cNvSpPr>
            <a:spLocks noGrp="1"/>
          </p:cNvSpPr>
          <p:nvPr>
            <p:ph type="dt" sz="half" idx="10"/>
          </p:nvPr>
        </p:nvSpPr>
        <p:spPr>
          <a:xfrm>
            <a:off x="332481" y="6236208"/>
            <a:ext cx="3037459" cy="365125"/>
          </a:xfrm>
        </p:spPr>
        <p:txBody>
          <a:bodyPr/>
          <a:lstStyle/>
          <a:p>
            <a:fld id="{C9B6D3E3-28E2-4380-A113-67698215C5F8}" type="datetime1">
              <a:rPr lang="en-US" smtClean="0"/>
              <a:t>5/11/2023</a:t>
            </a:fld>
            <a:endParaRPr lang="en-US" dirty="0"/>
          </a:p>
        </p:txBody>
      </p:sp>
      <p:sp>
        <p:nvSpPr>
          <p:cNvPr id="6" name="Footer Placeholder 5">
            <a:extLst>
              <a:ext uri="{FF2B5EF4-FFF2-40B4-BE49-F238E27FC236}">
                <a16:creationId xmlns:a16="http://schemas.microsoft.com/office/drawing/2014/main" id="{CC70B3F2-3F28-42A3-9701-A6F01F1B185A}"/>
              </a:ext>
            </a:extLst>
          </p:cNvPr>
          <p:cNvSpPr>
            <a:spLocks noGrp="1"/>
          </p:cNvSpPr>
          <p:nvPr>
            <p:ph type="ftr" sz="quarter" idx="11"/>
          </p:nvPr>
        </p:nvSpPr>
        <p:spPr>
          <a:xfrm>
            <a:off x="332481" y="237744"/>
            <a:ext cx="4114800" cy="365125"/>
          </a:xfrm>
        </p:spPr>
        <p:txBody>
          <a:bodyPr/>
          <a:lstStyle/>
          <a:p>
            <a:endParaRPr lang="en-US" dirty="0"/>
          </a:p>
        </p:txBody>
      </p:sp>
      <p:sp>
        <p:nvSpPr>
          <p:cNvPr id="7" name="Slide Number Placeholder 6">
            <a:extLst>
              <a:ext uri="{FF2B5EF4-FFF2-40B4-BE49-F238E27FC236}">
                <a16:creationId xmlns:a16="http://schemas.microsoft.com/office/drawing/2014/main" id="{E5E7A2FC-50E7-4972-9F28-E3AC4EF93D44}"/>
              </a:ext>
            </a:extLst>
          </p:cNvPr>
          <p:cNvSpPr>
            <a:spLocks noGrp="1"/>
          </p:cNvSpPr>
          <p:nvPr>
            <p:ph type="sldNum" sz="quarter" idx="12"/>
          </p:nvPr>
        </p:nvSpPr>
        <p:spPr>
          <a:xfrm>
            <a:off x="11289782" y="237744"/>
            <a:ext cx="756746" cy="365760"/>
          </a:xfrm>
        </p:spPr>
        <p:txBody>
          <a:bodyPr/>
          <a:lstStyle/>
          <a:p>
            <a:fld id="{B4A918BC-4D43-4B42-B3C0-E7EBE25E6AF0}" type="slidenum">
              <a:rPr lang="en-US" smtClean="0"/>
              <a:t>‹#›</a:t>
            </a:fld>
            <a:endParaRPr lang="en-US"/>
          </a:p>
        </p:txBody>
      </p:sp>
    </p:spTree>
    <p:extLst>
      <p:ext uri="{BB962C8B-B14F-4D97-AF65-F5344CB8AC3E}">
        <p14:creationId xmlns:p14="http://schemas.microsoft.com/office/powerpoint/2010/main" val="3914857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65F85-77E6-4F6D-9FFA-5D76201B13E5}"/>
              </a:ext>
            </a:extLst>
          </p:cNvPr>
          <p:cNvSpPr>
            <a:spLocks noGrp="1"/>
          </p:cNvSpPr>
          <p:nvPr>
            <p:ph type="title"/>
          </p:nvPr>
        </p:nvSpPr>
        <p:spPr>
          <a:xfrm>
            <a:off x="761802" y="872836"/>
            <a:ext cx="10380572" cy="1427019"/>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C6C0DAE-58D1-45D9-9FC4-B0864E332C08}"/>
              </a:ext>
            </a:extLst>
          </p:cNvPr>
          <p:cNvSpPr>
            <a:spLocks noGrp="1"/>
          </p:cNvSpPr>
          <p:nvPr>
            <p:ph type="body" idx="1"/>
          </p:nvPr>
        </p:nvSpPr>
        <p:spPr>
          <a:xfrm>
            <a:off x="761801" y="2713326"/>
            <a:ext cx="5023424" cy="823912"/>
          </a:xfrm>
        </p:spPr>
        <p:txBody>
          <a:bodyPr anchor="b">
            <a:normAutofit/>
          </a:bodyPr>
          <a:lstStyle>
            <a:lvl1pPr marL="0" indent="0">
              <a:buNone/>
              <a:defRPr sz="2400" b="0" i="1" u="none"/>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1E63D7-9812-4EA1-A0A2-14D974311FAD}"/>
              </a:ext>
            </a:extLst>
          </p:cNvPr>
          <p:cNvSpPr>
            <a:spLocks noGrp="1"/>
          </p:cNvSpPr>
          <p:nvPr>
            <p:ph sz="half" idx="2"/>
          </p:nvPr>
        </p:nvSpPr>
        <p:spPr>
          <a:xfrm>
            <a:off x="761801" y="3706091"/>
            <a:ext cx="5023424" cy="2334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E4C5055B-04A0-47D3-90ED-135025F857F9}"/>
              </a:ext>
            </a:extLst>
          </p:cNvPr>
          <p:cNvSpPr>
            <a:spLocks noGrp="1"/>
          </p:cNvSpPr>
          <p:nvPr>
            <p:ph type="body" sz="quarter" idx="3"/>
          </p:nvPr>
        </p:nvSpPr>
        <p:spPr>
          <a:xfrm>
            <a:off x="6094211" y="2713326"/>
            <a:ext cx="5048163" cy="823912"/>
          </a:xfrm>
        </p:spPr>
        <p:txBody>
          <a:bodyPr anchor="b">
            <a:normAutofit/>
          </a:bodyPr>
          <a:lstStyle>
            <a:lvl1pPr marL="0" indent="0">
              <a:buNone/>
              <a:defRPr sz="2400" b="0" i="1" u="none"/>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936E6E-8F64-49E6-B57C-86CF92D1689E}"/>
              </a:ext>
            </a:extLst>
          </p:cNvPr>
          <p:cNvSpPr>
            <a:spLocks noGrp="1"/>
          </p:cNvSpPr>
          <p:nvPr>
            <p:ph sz="quarter" idx="4"/>
          </p:nvPr>
        </p:nvSpPr>
        <p:spPr>
          <a:xfrm>
            <a:off x="6094211" y="3706091"/>
            <a:ext cx="5048163" cy="2334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FFBEAD-2827-40DA-8338-2D691325F1B3}"/>
              </a:ext>
            </a:extLst>
          </p:cNvPr>
          <p:cNvSpPr>
            <a:spLocks noGrp="1"/>
          </p:cNvSpPr>
          <p:nvPr>
            <p:ph type="dt" sz="half" idx="10"/>
          </p:nvPr>
        </p:nvSpPr>
        <p:spPr>
          <a:xfrm>
            <a:off x="332481" y="6236208"/>
            <a:ext cx="3037459" cy="365125"/>
          </a:xfrm>
        </p:spPr>
        <p:txBody>
          <a:bodyPr/>
          <a:lstStyle/>
          <a:p>
            <a:fld id="{A9EFCB61-04AD-47C9-BF79-2BD8B9CEC07A}" type="datetime1">
              <a:rPr lang="en-US" smtClean="0"/>
              <a:t>5/11/2023</a:t>
            </a:fld>
            <a:endParaRPr lang="en-US" dirty="0"/>
          </a:p>
        </p:txBody>
      </p:sp>
      <p:sp>
        <p:nvSpPr>
          <p:cNvPr id="8" name="Footer Placeholder 7">
            <a:extLst>
              <a:ext uri="{FF2B5EF4-FFF2-40B4-BE49-F238E27FC236}">
                <a16:creationId xmlns:a16="http://schemas.microsoft.com/office/drawing/2014/main" id="{DF34B88D-9C6E-4A88-985C-3ED5057A1F65}"/>
              </a:ext>
            </a:extLst>
          </p:cNvPr>
          <p:cNvSpPr>
            <a:spLocks noGrp="1"/>
          </p:cNvSpPr>
          <p:nvPr>
            <p:ph type="ftr" sz="quarter" idx="11"/>
          </p:nvPr>
        </p:nvSpPr>
        <p:spPr>
          <a:xfrm>
            <a:off x="332481" y="237744"/>
            <a:ext cx="4114800" cy="365125"/>
          </a:xfrm>
        </p:spPr>
        <p:txBody>
          <a:bodyPr/>
          <a:lstStyle/>
          <a:p>
            <a:endParaRPr lang="en-US" dirty="0"/>
          </a:p>
        </p:txBody>
      </p:sp>
      <p:sp>
        <p:nvSpPr>
          <p:cNvPr id="9" name="Slide Number Placeholder 8">
            <a:extLst>
              <a:ext uri="{FF2B5EF4-FFF2-40B4-BE49-F238E27FC236}">
                <a16:creationId xmlns:a16="http://schemas.microsoft.com/office/drawing/2014/main" id="{880B6A32-2D15-425F-B6A9-146AFB5C1ACB}"/>
              </a:ext>
            </a:extLst>
          </p:cNvPr>
          <p:cNvSpPr>
            <a:spLocks noGrp="1"/>
          </p:cNvSpPr>
          <p:nvPr>
            <p:ph type="sldNum" sz="quarter" idx="12"/>
          </p:nvPr>
        </p:nvSpPr>
        <p:spPr>
          <a:xfrm>
            <a:off x="11289782" y="237744"/>
            <a:ext cx="756746" cy="365760"/>
          </a:xfrm>
        </p:spPr>
        <p:txBody>
          <a:bodyPr/>
          <a:lstStyle/>
          <a:p>
            <a:fld id="{B4A918BC-4D43-4B42-B3C0-E7EBE25E6AF0}" type="slidenum">
              <a:rPr lang="en-US" smtClean="0"/>
              <a:t>‹#›</a:t>
            </a:fld>
            <a:endParaRPr lang="en-US"/>
          </a:p>
        </p:txBody>
      </p:sp>
    </p:spTree>
    <p:extLst>
      <p:ext uri="{BB962C8B-B14F-4D97-AF65-F5344CB8AC3E}">
        <p14:creationId xmlns:p14="http://schemas.microsoft.com/office/powerpoint/2010/main" val="18786472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81B7C-9BD5-4CF8-BAEB-A6CB78DA2F89}"/>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AD85F1D3-3353-4FC6-8854-51B0BFFD6D5A}"/>
              </a:ext>
            </a:extLst>
          </p:cNvPr>
          <p:cNvSpPr>
            <a:spLocks noGrp="1"/>
          </p:cNvSpPr>
          <p:nvPr>
            <p:ph type="dt" sz="half" idx="10"/>
          </p:nvPr>
        </p:nvSpPr>
        <p:spPr/>
        <p:txBody>
          <a:bodyPr/>
          <a:lstStyle/>
          <a:p>
            <a:fld id="{A4535E0C-D585-492F-8146-7493F4086301}" type="datetime1">
              <a:rPr lang="en-US" smtClean="0"/>
              <a:t>5/11/2023</a:t>
            </a:fld>
            <a:endParaRPr lang="en-US"/>
          </a:p>
        </p:txBody>
      </p:sp>
      <p:sp>
        <p:nvSpPr>
          <p:cNvPr id="4" name="Footer Placeholder 3">
            <a:extLst>
              <a:ext uri="{FF2B5EF4-FFF2-40B4-BE49-F238E27FC236}">
                <a16:creationId xmlns:a16="http://schemas.microsoft.com/office/drawing/2014/main" id="{F7226CE6-6BEB-46DB-BD4B-9B8AE89A1A8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181BCCC-8B3F-40B3-91D5-52E53B2AAE11}"/>
              </a:ext>
            </a:extLst>
          </p:cNvPr>
          <p:cNvSpPr>
            <a:spLocks noGrp="1"/>
          </p:cNvSpPr>
          <p:nvPr>
            <p:ph type="sldNum" sz="quarter" idx="12"/>
          </p:nvPr>
        </p:nvSpPr>
        <p:spPr/>
        <p:txBody>
          <a:bodyPr/>
          <a:lstStyle/>
          <a:p>
            <a:fld id="{B4A918BC-4D43-4B42-B3C0-E7EBE25E6AF0}" type="slidenum">
              <a:rPr lang="en-US" smtClean="0"/>
              <a:t>‹#›</a:t>
            </a:fld>
            <a:endParaRPr lang="en-US"/>
          </a:p>
        </p:txBody>
      </p:sp>
    </p:spTree>
    <p:extLst>
      <p:ext uri="{BB962C8B-B14F-4D97-AF65-F5344CB8AC3E}">
        <p14:creationId xmlns:p14="http://schemas.microsoft.com/office/powerpoint/2010/main" val="2183002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2C0FBB6-4CCA-4358-9DD5-CDF2173E63C8}"/>
              </a:ext>
            </a:extLst>
          </p:cNvPr>
          <p:cNvSpPr/>
          <p:nvPr/>
        </p:nvSpPr>
        <p:spPr>
          <a:xfrm>
            <a:off x="0" y="0"/>
            <a:ext cx="12192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8902559A-671A-4FDE-82C3-1CF8CFCF18EC}"/>
              </a:ext>
            </a:extLst>
          </p:cNvPr>
          <p:cNvSpPr>
            <a:spLocks noGrp="1"/>
          </p:cNvSpPr>
          <p:nvPr>
            <p:ph type="dt" sz="half" idx="10"/>
          </p:nvPr>
        </p:nvSpPr>
        <p:spPr/>
        <p:txBody>
          <a:bodyPr/>
          <a:lstStyle/>
          <a:p>
            <a:fld id="{8CE48390-48B5-49AB-B019-A7C8FB8C31F6}" type="datetime1">
              <a:rPr lang="en-US" smtClean="0"/>
              <a:t>5/11/2023</a:t>
            </a:fld>
            <a:endParaRPr lang="en-US"/>
          </a:p>
        </p:txBody>
      </p:sp>
      <p:sp>
        <p:nvSpPr>
          <p:cNvPr id="3" name="Footer Placeholder 2">
            <a:extLst>
              <a:ext uri="{FF2B5EF4-FFF2-40B4-BE49-F238E27FC236}">
                <a16:creationId xmlns:a16="http://schemas.microsoft.com/office/drawing/2014/main" id="{78A14275-250D-437E-BAF1-5BB3CDE64AC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FD93BDE-2A52-4AA7-B222-0F25570EBF77}"/>
              </a:ext>
            </a:extLst>
          </p:cNvPr>
          <p:cNvSpPr>
            <a:spLocks noGrp="1"/>
          </p:cNvSpPr>
          <p:nvPr>
            <p:ph type="sldNum" sz="quarter" idx="12"/>
          </p:nvPr>
        </p:nvSpPr>
        <p:spPr/>
        <p:txBody>
          <a:bodyPr/>
          <a:lstStyle/>
          <a:p>
            <a:fld id="{B4A918BC-4D43-4B42-B3C0-E7EBE25E6AF0}" type="slidenum">
              <a:rPr lang="en-US" smtClean="0"/>
              <a:t>‹#›</a:t>
            </a:fld>
            <a:endParaRPr lang="en-US"/>
          </a:p>
        </p:txBody>
      </p:sp>
      <p:cxnSp>
        <p:nvCxnSpPr>
          <p:cNvPr id="5" name="Straight Connector 4">
            <a:extLst>
              <a:ext uri="{FF2B5EF4-FFF2-40B4-BE49-F238E27FC236}">
                <a16:creationId xmlns:a16="http://schemas.microsoft.com/office/drawing/2014/main" id="{9E6B771E-DDF7-430C-9462-BA1D3742C84E}"/>
              </a:ext>
            </a:extLst>
          </p:cNvPr>
          <p:cNvCxnSpPr>
            <a:cxnSpLocks/>
          </p:cNvCxnSpPr>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78302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F9A0B00-F6ED-4C3A-97DC-C2AF9D62EE8B}"/>
              </a:ext>
            </a:extLst>
          </p:cNvPr>
          <p:cNvSpPr/>
          <p:nvPr/>
        </p:nvSpPr>
        <p:spPr>
          <a:xfrm>
            <a:off x="79067" y="0"/>
            <a:ext cx="4998624" cy="6858000"/>
          </a:xfrm>
          <a:prstGeom prst="rect">
            <a:avLst/>
          </a:prstGeom>
          <a:ln>
            <a:noFill/>
          </a:ln>
          <a:effectLst>
            <a:outerShdw blurRad="228600" dist="114300" dir="21540000" sx="96000" sy="96000" algn="t"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3" name="Rectangle 122">
            <a:extLst>
              <a:ext uri="{FF2B5EF4-FFF2-40B4-BE49-F238E27FC236}">
                <a16:creationId xmlns:a16="http://schemas.microsoft.com/office/drawing/2014/main" id="{3B025FD9-B9EF-4F5C-B67D-3485253B7A6A}"/>
              </a:ext>
            </a:extLst>
          </p:cNvPr>
          <p:cNvSpPr/>
          <p:nvPr/>
        </p:nvSpPr>
        <p:spPr>
          <a:xfrm>
            <a:off x="0" y="0"/>
            <a:ext cx="12188952"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a:extLst>
              <a:ext uri="{FF2B5EF4-FFF2-40B4-BE49-F238E27FC236}">
                <a16:creationId xmlns:a16="http://schemas.microsoft.com/office/drawing/2014/main" id="{47F545CD-A200-4C66-BF9A-9B839D0CE648}"/>
              </a:ext>
            </a:extLst>
          </p:cNvPr>
          <p:cNvSpPr/>
          <p:nvPr/>
        </p:nvSpPr>
        <p:spPr>
          <a:xfrm>
            <a:off x="0" y="0"/>
            <a:ext cx="6096000" cy="6858000"/>
          </a:xfrm>
          <a:prstGeom prst="rect">
            <a:avLst/>
          </a:prstGeom>
          <a:ln>
            <a:noFill/>
          </a:ln>
          <a:effectLst>
            <a:outerShdw blurRad="228600" dist="152400" dir="21540000" sx="96000" sy="96000" algn="t"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110916-EEE9-418C-B24A-EC09A6D22859}"/>
              </a:ext>
            </a:extLst>
          </p:cNvPr>
          <p:cNvSpPr>
            <a:spLocks noGrp="1"/>
          </p:cNvSpPr>
          <p:nvPr>
            <p:ph type="title"/>
          </p:nvPr>
        </p:nvSpPr>
        <p:spPr>
          <a:xfrm>
            <a:off x="770537" y="872836"/>
            <a:ext cx="4560525" cy="2281050"/>
          </a:xfrm>
        </p:spPr>
        <p:txBody>
          <a:bodyPr anchor="b">
            <a:no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9C3A0F4-FD98-409E-B41A-5F4352C6A8E5}"/>
              </a:ext>
            </a:extLst>
          </p:cNvPr>
          <p:cNvSpPr>
            <a:spLocks noGrp="1"/>
          </p:cNvSpPr>
          <p:nvPr>
            <p:ph idx="1"/>
          </p:nvPr>
        </p:nvSpPr>
        <p:spPr>
          <a:xfrm>
            <a:off x="6621781" y="872837"/>
            <a:ext cx="4520593" cy="5140036"/>
          </a:xfrm>
        </p:spPr>
        <p:txBody>
          <a:bodyPr>
            <a:normAutofit/>
          </a:bodyPr>
          <a:lstStyle>
            <a:lvl1pPr algn="l">
              <a:defRPr sz="2800"/>
            </a:lvl1pPr>
            <a:lvl2pPr algn="l">
              <a:defRPr sz="2400"/>
            </a:lvl2pPr>
            <a:lvl3pPr algn="l">
              <a:defRPr sz="2000"/>
            </a:lvl3pPr>
            <a:lvl4pPr algn="l">
              <a:defRPr sz="1800"/>
            </a:lvl4pPr>
            <a:lvl5pPr algn="l">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3EFABF6F-6E7C-4B3F-B205-09361DA5898B}"/>
              </a:ext>
            </a:extLst>
          </p:cNvPr>
          <p:cNvSpPr>
            <a:spLocks noGrp="1"/>
          </p:cNvSpPr>
          <p:nvPr>
            <p:ph type="body" sz="half" idx="2"/>
          </p:nvPr>
        </p:nvSpPr>
        <p:spPr>
          <a:xfrm>
            <a:off x="770537" y="3442854"/>
            <a:ext cx="4560525" cy="2576945"/>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25198D-8500-4277-AA5D-3C3D8FDDCF4B}"/>
              </a:ext>
            </a:extLst>
          </p:cNvPr>
          <p:cNvSpPr>
            <a:spLocks noGrp="1"/>
          </p:cNvSpPr>
          <p:nvPr>
            <p:ph type="dt" sz="half" idx="10"/>
          </p:nvPr>
        </p:nvSpPr>
        <p:spPr>
          <a:xfrm>
            <a:off x="329184" y="6236208"/>
            <a:ext cx="3037459" cy="365125"/>
          </a:xfrm>
        </p:spPr>
        <p:txBody>
          <a:bodyPr/>
          <a:lstStyle/>
          <a:p>
            <a:fld id="{962E767E-8A14-4E70-91B9-2101CBC4D7BD}" type="datetime1">
              <a:rPr lang="en-US" smtClean="0"/>
              <a:t>5/11/2023</a:t>
            </a:fld>
            <a:endParaRPr lang="en-US" dirty="0"/>
          </a:p>
        </p:txBody>
      </p:sp>
      <p:sp>
        <p:nvSpPr>
          <p:cNvPr id="6" name="Footer Placeholder 5">
            <a:extLst>
              <a:ext uri="{FF2B5EF4-FFF2-40B4-BE49-F238E27FC236}">
                <a16:creationId xmlns:a16="http://schemas.microsoft.com/office/drawing/2014/main" id="{F98D219F-027A-4632-9FB0-BD098D5693DB}"/>
              </a:ext>
            </a:extLst>
          </p:cNvPr>
          <p:cNvSpPr>
            <a:spLocks noGrp="1"/>
          </p:cNvSpPr>
          <p:nvPr>
            <p:ph type="ftr" sz="quarter" idx="11"/>
          </p:nvPr>
        </p:nvSpPr>
        <p:spPr>
          <a:xfrm>
            <a:off x="329184" y="237744"/>
            <a:ext cx="3792532" cy="365125"/>
          </a:xfrm>
        </p:spPr>
        <p:txBody>
          <a:bodyPr/>
          <a:lstStyle>
            <a:lvl1pPr algn="l">
              <a:defRPr/>
            </a:lvl1pPr>
          </a:lstStyle>
          <a:p>
            <a:endParaRPr lang="en-US" dirty="0"/>
          </a:p>
        </p:txBody>
      </p:sp>
      <p:sp>
        <p:nvSpPr>
          <p:cNvPr id="7" name="Slide Number Placeholder 6">
            <a:extLst>
              <a:ext uri="{FF2B5EF4-FFF2-40B4-BE49-F238E27FC236}">
                <a16:creationId xmlns:a16="http://schemas.microsoft.com/office/drawing/2014/main" id="{CA30C82B-C7DC-434D-8768-DE9D1176715B}"/>
              </a:ext>
            </a:extLst>
          </p:cNvPr>
          <p:cNvSpPr>
            <a:spLocks noGrp="1"/>
          </p:cNvSpPr>
          <p:nvPr>
            <p:ph type="sldNum" sz="quarter" idx="12"/>
          </p:nvPr>
        </p:nvSpPr>
        <p:spPr>
          <a:xfrm>
            <a:off x="11292840" y="237744"/>
            <a:ext cx="756746" cy="365760"/>
          </a:xfrm>
        </p:spPr>
        <p:txBody>
          <a:bodyPr/>
          <a:lstStyle/>
          <a:p>
            <a:fld id="{B4A918BC-4D43-4B42-B3C0-E7EBE25E6AF0}" type="slidenum">
              <a:rPr lang="en-US" smtClean="0"/>
              <a:t>‹#›</a:t>
            </a:fld>
            <a:endParaRPr lang="en-US" dirty="0"/>
          </a:p>
        </p:txBody>
      </p:sp>
      <p:cxnSp>
        <p:nvCxnSpPr>
          <p:cNvPr id="129" name="Straight Connector 128">
            <a:extLst>
              <a:ext uri="{FF2B5EF4-FFF2-40B4-BE49-F238E27FC236}">
                <a16:creationId xmlns:a16="http://schemas.microsoft.com/office/drawing/2014/main" id="{A8CCC603-9605-46C8-9034-8DAE6AC40DD9}"/>
              </a:ext>
            </a:extLst>
          </p:cNvPr>
          <p:cNvCxnSpPr>
            <a:cxnSpLocks/>
          </p:cNvCxnSpPr>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CBBF1D9-8F8F-45A3-BDB4-952D0FB20A4D}"/>
              </a:ext>
            </a:extLst>
          </p:cNvPr>
          <p:cNvCxnSpPr>
            <a:cxnSpLocks/>
          </p:cNvCxnSpPr>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4221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CBEB8797-B080-41A6-B14E-8DC7F0F27E4E}"/>
              </a:ext>
            </a:extLst>
          </p:cNvPr>
          <p:cNvSpPr/>
          <p:nvPr/>
        </p:nvSpPr>
        <p:spPr>
          <a:xfrm>
            <a:off x="0" y="0"/>
            <a:ext cx="12188952"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0C6C7272-A552-46B3-992F-F5ADD5AA2443}"/>
              </a:ext>
            </a:extLst>
          </p:cNvPr>
          <p:cNvSpPr/>
          <p:nvPr/>
        </p:nvSpPr>
        <p:spPr>
          <a:xfrm>
            <a:off x="-1" y="0"/>
            <a:ext cx="6087677" cy="6858000"/>
          </a:xfrm>
          <a:prstGeom prst="rect">
            <a:avLst/>
          </a:prstGeom>
          <a:solidFill>
            <a:schemeClr val="bg1"/>
          </a:solidFill>
          <a:ln>
            <a:noFill/>
          </a:ln>
          <a:effectLst>
            <a:outerShdw blurRad="228600" dist="152400" dir="21540000" sx="96000" sy="96000" algn="t"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C25F6AD1-1E6C-46AF-8431-6627180FFD2E}"/>
              </a:ext>
            </a:extLst>
          </p:cNvPr>
          <p:cNvSpPr>
            <a:spLocks noGrp="1"/>
          </p:cNvSpPr>
          <p:nvPr>
            <p:ph type="title"/>
          </p:nvPr>
        </p:nvSpPr>
        <p:spPr>
          <a:xfrm>
            <a:off x="768733" y="858981"/>
            <a:ext cx="4556749" cy="2281052"/>
          </a:xfrm>
        </p:spPr>
        <p:txBody>
          <a:bodyPr anchor="b"/>
          <a:lstStyle>
            <a:lvl1pPr>
              <a:defRPr lang="en-US" sz="3600" kern="1200" dirty="0">
                <a:solidFill>
                  <a:schemeClr val="tx1"/>
                </a:solidFill>
                <a:latin typeface="+mj-lt"/>
                <a:ea typeface="+mj-ea"/>
                <a:cs typeface="+mj-cs"/>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E88A91F9-760E-4CF4-8A03-FA1482C35EB7}"/>
              </a:ext>
            </a:extLst>
          </p:cNvPr>
          <p:cNvSpPr>
            <a:spLocks noGrp="1"/>
          </p:cNvSpPr>
          <p:nvPr>
            <p:ph type="pic" idx="1"/>
          </p:nvPr>
        </p:nvSpPr>
        <p:spPr>
          <a:xfrm>
            <a:off x="6559826" y="865909"/>
            <a:ext cx="4582548" cy="512618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D149A9D5-BA6E-4C4A-88A0-5BB86958B8E6}"/>
              </a:ext>
            </a:extLst>
          </p:cNvPr>
          <p:cNvSpPr>
            <a:spLocks noGrp="1"/>
          </p:cNvSpPr>
          <p:nvPr>
            <p:ph type="body" sz="half" idx="2"/>
          </p:nvPr>
        </p:nvSpPr>
        <p:spPr>
          <a:xfrm>
            <a:off x="768733" y="3429000"/>
            <a:ext cx="4556749" cy="2590800"/>
          </a:xfrm>
        </p:spPr>
        <p:txBody>
          <a:bodyPr/>
          <a:lstStyle>
            <a:lvl1pPr marL="0" indent="0">
              <a:buNone/>
              <a:defRPr lang="en-US" sz="2400" kern="1200" dirty="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56899E-70A1-4EFB-87EC-6C4F3BC0360B}"/>
              </a:ext>
            </a:extLst>
          </p:cNvPr>
          <p:cNvSpPr>
            <a:spLocks noGrp="1"/>
          </p:cNvSpPr>
          <p:nvPr>
            <p:ph type="dt" sz="half" idx="10"/>
          </p:nvPr>
        </p:nvSpPr>
        <p:spPr>
          <a:xfrm>
            <a:off x="329184" y="6236208"/>
            <a:ext cx="3037459" cy="365125"/>
          </a:xfrm>
        </p:spPr>
        <p:txBody>
          <a:bodyPr/>
          <a:lstStyle/>
          <a:p>
            <a:fld id="{01AF0C4B-5A4A-45CA-ABEC-10F107160D33}" type="datetime1">
              <a:rPr lang="en-US" smtClean="0"/>
              <a:t>5/11/2023</a:t>
            </a:fld>
            <a:endParaRPr lang="en-US" dirty="0"/>
          </a:p>
        </p:txBody>
      </p:sp>
      <p:sp>
        <p:nvSpPr>
          <p:cNvPr id="6" name="Footer Placeholder 5">
            <a:extLst>
              <a:ext uri="{FF2B5EF4-FFF2-40B4-BE49-F238E27FC236}">
                <a16:creationId xmlns:a16="http://schemas.microsoft.com/office/drawing/2014/main" id="{5FC34B05-4931-4BC8-BD43-9E6B944B3069}"/>
              </a:ext>
            </a:extLst>
          </p:cNvPr>
          <p:cNvSpPr>
            <a:spLocks noGrp="1"/>
          </p:cNvSpPr>
          <p:nvPr>
            <p:ph type="ftr" sz="quarter" idx="11"/>
          </p:nvPr>
        </p:nvSpPr>
        <p:spPr>
          <a:xfrm>
            <a:off x="329184" y="237744"/>
            <a:ext cx="4114800" cy="365125"/>
          </a:xfrm>
        </p:spPr>
        <p:txBody>
          <a:bodyPr/>
          <a:lstStyle>
            <a:lvl1pPr algn="l">
              <a:defRPr/>
            </a:lvl1pPr>
          </a:lstStyle>
          <a:p>
            <a:endParaRPr lang="en-US" dirty="0"/>
          </a:p>
        </p:txBody>
      </p:sp>
      <p:sp>
        <p:nvSpPr>
          <p:cNvPr id="7" name="Slide Number Placeholder 6">
            <a:extLst>
              <a:ext uri="{FF2B5EF4-FFF2-40B4-BE49-F238E27FC236}">
                <a16:creationId xmlns:a16="http://schemas.microsoft.com/office/drawing/2014/main" id="{AD4ABE5D-7EA4-4D33-B23E-52E640CBF217}"/>
              </a:ext>
            </a:extLst>
          </p:cNvPr>
          <p:cNvSpPr>
            <a:spLocks noGrp="1"/>
          </p:cNvSpPr>
          <p:nvPr>
            <p:ph type="sldNum" sz="quarter" idx="12"/>
          </p:nvPr>
        </p:nvSpPr>
        <p:spPr>
          <a:xfrm>
            <a:off x="11292840" y="237744"/>
            <a:ext cx="756746" cy="365760"/>
          </a:xfrm>
        </p:spPr>
        <p:txBody>
          <a:bodyPr/>
          <a:lstStyle/>
          <a:p>
            <a:fld id="{B4A918BC-4D43-4B42-B3C0-E7EBE25E6AF0}" type="slidenum">
              <a:rPr lang="en-US" smtClean="0"/>
              <a:t>‹#›</a:t>
            </a:fld>
            <a:endParaRPr lang="en-US" dirty="0"/>
          </a:p>
        </p:txBody>
      </p:sp>
      <p:cxnSp>
        <p:nvCxnSpPr>
          <p:cNvPr id="74" name="Straight Connector 73">
            <a:extLst>
              <a:ext uri="{FF2B5EF4-FFF2-40B4-BE49-F238E27FC236}">
                <a16:creationId xmlns:a16="http://schemas.microsoft.com/office/drawing/2014/main" id="{DF0DB5EA-94EC-4DB5-B8E5-B454005C1552}"/>
              </a:ext>
            </a:extLst>
          </p:cNvPr>
          <p:cNvCxnSpPr>
            <a:cxnSpLocks/>
          </p:cNvCxnSpPr>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699FF82-B951-46E6-AEA7-0993C867FB6D}"/>
              </a:ext>
            </a:extLst>
          </p:cNvPr>
          <p:cNvCxnSpPr>
            <a:cxnSpLocks/>
          </p:cNvCxnSpPr>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71940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38E7D36-B1C9-463C-983F-AEA5810A60D0}"/>
              </a:ext>
            </a:extLst>
          </p:cNvPr>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7B9A221-B33F-47C2-85FF-2C8F363D797B}"/>
              </a:ext>
            </a:extLst>
          </p:cNvPr>
          <p:cNvSpPr/>
          <p:nvPr/>
        </p:nvSpPr>
        <p:spPr>
          <a:xfrm>
            <a:off x="0" y="0"/>
            <a:ext cx="12188952" cy="68580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a:extLst>
              <a:ext uri="{FF2B5EF4-FFF2-40B4-BE49-F238E27FC236}">
                <a16:creationId xmlns:a16="http://schemas.microsoft.com/office/drawing/2014/main" id="{CD0E0EF1-7626-4514-9337-271DD661B1EB}"/>
              </a:ext>
            </a:extLst>
          </p:cNvPr>
          <p:cNvSpPr/>
          <p:nvPr/>
        </p:nvSpPr>
        <p:spPr>
          <a:xfrm>
            <a:off x="0" y="0"/>
            <a:ext cx="12188952"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5" name="Rectangle 64">
            <a:extLst>
              <a:ext uri="{FF2B5EF4-FFF2-40B4-BE49-F238E27FC236}">
                <a16:creationId xmlns:a16="http://schemas.microsoft.com/office/drawing/2014/main" id="{5F0B1492-9A00-4F80-8771-0BB2C2C4353C}"/>
              </a:ext>
            </a:extLst>
          </p:cNvPr>
          <p:cNvSpPr/>
          <p:nvPr/>
        </p:nvSpPr>
        <p:spPr>
          <a:xfrm>
            <a:off x="0" y="-2"/>
            <a:ext cx="12188952" cy="2544415"/>
          </a:xfrm>
          <a:prstGeom prst="rect">
            <a:avLst/>
          </a:prstGeom>
          <a:ln>
            <a:noFill/>
          </a:ln>
          <a:effectLst>
            <a:outerShdw blurRad="190500" dist="1270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0F462805-4F8E-44FE-905C-2C3F1A2B3D44}"/>
              </a:ext>
            </a:extLst>
          </p:cNvPr>
          <p:cNvSpPr>
            <a:spLocks noGrp="1"/>
          </p:cNvSpPr>
          <p:nvPr>
            <p:ph type="title"/>
          </p:nvPr>
        </p:nvSpPr>
        <p:spPr>
          <a:xfrm>
            <a:off x="761801" y="858982"/>
            <a:ext cx="10380573" cy="143227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345021C-0380-49AA-ADA1-A8B473FBF572}"/>
              </a:ext>
            </a:extLst>
          </p:cNvPr>
          <p:cNvSpPr>
            <a:spLocks noGrp="1"/>
          </p:cNvSpPr>
          <p:nvPr>
            <p:ph type="body" idx="1"/>
          </p:nvPr>
        </p:nvSpPr>
        <p:spPr>
          <a:xfrm>
            <a:off x="761799" y="2750126"/>
            <a:ext cx="10381205" cy="326178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B7A2409-F298-40BF-BFAC-65A3E71D29E8}"/>
              </a:ext>
            </a:extLst>
          </p:cNvPr>
          <p:cNvSpPr>
            <a:spLocks noGrp="1"/>
          </p:cNvSpPr>
          <p:nvPr>
            <p:ph type="dt" sz="half" idx="2"/>
          </p:nvPr>
        </p:nvSpPr>
        <p:spPr>
          <a:xfrm>
            <a:off x="332481" y="6240079"/>
            <a:ext cx="4114800" cy="365125"/>
          </a:xfrm>
          <a:prstGeom prst="rect">
            <a:avLst/>
          </a:prstGeom>
        </p:spPr>
        <p:txBody>
          <a:bodyPr vert="horz" lIns="91440" tIns="45720" rIns="91440" bIns="45720" rtlCol="0" anchor="ctr"/>
          <a:lstStyle>
            <a:lvl1pPr algn="l">
              <a:defRPr sz="900">
                <a:solidFill>
                  <a:schemeClr val="tx1"/>
                </a:solidFill>
              </a:defRPr>
            </a:lvl1pPr>
          </a:lstStyle>
          <a:p>
            <a:fld id="{6989806E-8E94-473C-AEE7-BE6F15F85533}" type="datetime1">
              <a:rPr lang="en-US" smtClean="0"/>
              <a:t>5/11/2023</a:t>
            </a:fld>
            <a:endParaRPr lang="en-US" dirty="0"/>
          </a:p>
        </p:txBody>
      </p:sp>
      <p:sp>
        <p:nvSpPr>
          <p:cNvPr id="5" name="Footer Placeholder 4">
            <a:extLst>
              <a:ext uri="{FF2B5EF4-FFF2-40B4-BE49-F238E27FC236}">
                <a16:creationId xmlns:a16="http://schemas.microsoft.com/office/drawing/2014/main" id="{CB4799D8-4DBF-4BB2-8D2B-65592ADC9004}"/>
              </a:ext>
            </a:extLst>
          </p:cNvPr>
          <p:cNvSpPr>
            <a:spLocks noGrp="1"/>
          </p:cNvSpPr>
          <p:nvPr>
            <p:ph type="ftr" sz="quarter" idx="3"/>
          </p:nvPr>
        </p:nvSpPr>
        <p:spPr>
          <a:xfrm>
            <a:off x="332481" y="236199"/>
            <a:ext cx="4114800" cy="365125"/>
          </a:xfrm>
          <a:prstGeom prst="rect">
            <a:avLst/>
          </a:prstGeom>
        </p:spPr>
        <p:txBody>
          <a:bodyPr vert="horz" lIns="91440" tIns="45720" rIns="91440" bIns="45720" rtlCol="0" anchor="ctr"/>
          <a:lstStyle>
            <a:lvl1pPr algn="l">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F9F99666-11C3-48A1-966C-439EBF9D9A01}"/>
              </a:ext>
            </a:extLst>
          </p:cNvPr>
          <p:cNvSpPr>
            <a:spLocks noGrp="1"/>
          </p:cNvSpPr>
          <p:nvPr>
            <p:ph type="sldNum" sz="quarter" idx="4"/>
          </p:nvPr>
        </p:nvSpPr>
        <p:spPr>
          <a:xfrm>
            <a:off x="11289782" y="235881"/>
            <a:ext cx="756746" cy="365760"/>
          </a:xfrm>
          <a:prstGeom prst="rect">
            <a:avLst/>
          </a:prstGeom>
        </p:spPr>
        <p:txBody>
          <a:bodyPr vert="horz" lIns="91440" tIns="45720" rIns="91440" bIns="45720" rtlCol="0" anchor="ctr"/>
          <a:lstStyle>
            <a:lvl1pPr algn="ctr">
              <a:defRPr lang="en-US" sz="1400" b="1" kern="1200" smtClean="0">
                <a:solidFill>
                  <a:schemeClr val="tx1"/>
                </a:solidFill>
                <a:latin typeface="Bierstadt" panose="020B0504020202020204" pitchFamily="34" charset="0"/>
                <a:ea typeface="+mn-ea"/>
                <a:cs typeface="+mn-cs"/>
              </a:defRPr>
            </a:lvl1pPr>
          </a:lstStyle>
          <a:p>
            <a:fld id="{B4A918BC-4D43-4B42-B3C0-E7EBE25E6AF0}" type="slidenum">
              <a:rPr lang="en-US" smtClean="0"/>
              <a:pPr/>
              <a:t>‹#›</a:t>
            </a:fld>
            <a:endParaRPr lang="en-US" dirty="0"/>
          </a:p>
        </p:txBody>
      </p:sp>
      <p:cxnSp>
        <p:nvCxnSpPr>
          <p:cNvPr id="119" name="Straight Connector 118">
            <a:extLst>
              <a:ext uri="{FF2B5EF4-FFF2-40B4-BE49-F238E27FC236}">
                <a16:creationId xmlns:a16="http://schemas.microsoft.com/office/drawing/2014/main" id="{7FAC7B62-8ACC-41ED-80AB-8D1CDF38B9E4}"/>
              </a:ext>
            </a:extLst>
          </p:cNvPr>
          <p:cNvCxnSpPr>
            <a:cxnSpLocks/>
          </p:cNvCxnSpPr>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45FF525-9A83-4625-99D9-B267BDE077E7}"/>
              </a:ext>
            </a:extLst>
          </p:cNvPr>
          <p:cNvCxnSpPr>
            <a:cxnSpLocks/>
          </p:cNvCxnSpPr>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517818"/>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50" r:id="rId6"/>
    <p:sldLayoutId id="2147483745" r:id="rId7"/>
    <p:sldLayoutId id="2147483746" r:id="rId8"/>
    <p:sldLayoutId id="2147483747" r:id="rId9"/>
    <p:sldLayoutId id="2147483749" r:id="rId10"/>
    <p:sldLayoutId id="2147483748" r:id="rId11"/>
  </p:sldLayoutIdLst>
  <p:hf sldNum="0" hdr="0" ftr="0" dt="0"/>
  <p:txStyles>
    <p:title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110000"/>
        </a:lnSpc>
        <a:spcBef>
          <a:spcPts val="1000"/>
        </a:spcBef>
        <a:buFont typeface="Arial" panose="020B0604020202020204" pitchFamily="34" charset="0"/>
        <a:buNone/>
        <a:defRPr sz="2200" kern="1200">
          <a:solidFill>
            <a:schemeClr val="tx1"/>
          </a:solidFill>
          <a:latin typeface="+mn-lt"/>
          <a:ea typeface="+mn-ea"/>
          <a:cs typeface="+mn-cs"/>
        </a:defRPr>
      </a:lvl1pPr>
      <a:lvl2pPr marL="228600" indent="0" algn="l"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2pPr>
      <a:lvl3pPr marL="457200" indent="0" algn="l"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685800" indent="0" algn="l"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4pPr>
      <a:lvl5pPr marL="914400" indent="0" algn="l"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abstract watercolor pattern on a white background">
            <a:extLst>
              <a:ext uri="{FF2B5EF4-FFF2-40B4-BE49-F238E27FC236}">
                <a16:creationId xmlns:a16="http://schemas.microsoft.com/office/drawing/2014/main" id="{8AC6C26B-52FF-3722-2145-A3B2522D7BFD}"/>
              </a:ext>
            </a:extLst>
          </p:cNvPr>
          <p:cNvPicPr>
            <a:picLocks noChangeAspect="1"/>
          </p:cNvPicPr>
          <p:nvPr/>
        </p:nvPicPr>
        <p:blipFill rotWithShape="1">
          <a:blip r:embed="rId2">
            <a:alphaModFix/>
          </a:blip>
          <a:srcRect l="3262" r="10497" b="-1"/>
          <a:stretch/>
        </p:blipFill>
        <p:spPr>
          <a:xfrm>
            <a:off x="3331593" y="10"/>
            <a:ext cx="8860407" cy="6857990"/>
          </a:xfrm>
          <a:custGeom>
            <a:avLst/>
            <a:gdLst/>
            <a:ahLst/>
            <a:cxnLst/>
            <a:rect l="l" t="t" r="r" b="b"/>
            <a:pathLst>
              <a:path w="8860407" h="6858000">
                <a:moveTo>
                  <a:pt x="0" y="0"/>
                </a:moveTo>
                <a:lnTo>
                  <a:pt x="8860407" y="0"/>
                </a:lnTo>
                <a:lnTo>
                  <a:pt x="8860407" y="6858000"/>
                </a:lnTo>
                <a:lnTo>
                  <a:pt x="661049" y="6858000"/>
                </a:lnTo>
                <a:lnTo>
                  <a:pt x="832672" y="6662026"/>
                </a:lnTo>
                <a:cubicBezTo>
                  <a:pt x="1465328" y="5866432"/>
                  <a:pt x="1845374" y="4846462"/>
                  <a:pt x="1845374" y="3734370"/>
                </a:cubicBezTo>
                <a:cubicBezTo>
                  <a:pt x="1845374" y="2244963"/>
                  <a:pt x="1163691" y="920792"/>
                  <a:pt x="106458" y="79568"/>
                </a:cubicBezTo>
                <a:close/>
              </a:path>
            </a:pathLst>
          </a:custGeom>
        </p:spPr>
      </p:pic>
      <p:sp>
        <p:nvSpPr>
          <p:cNvPr id="2" name="Title 1">
            <a:extLst>
              <a:ext uri="{FF2B5EF4-FFF2-40B4-BE49-F238E27FC236}">
                <a16:creationId xmlns:a16="http://schemas.microsoft.com/office/drawing/2014/main" id="{7208FAFD-777D-E3B0-6406-F081DD1B0358}"/>
              </a:ext>
            </a:extLst>
          </p:cNvPr>
          <p:cNvSpPr>
            <a:spLocks noGrp="1"/>
          </p:cNvSpPr>
          <p:nvPr>
            <p:ph type="ctrTitle"/>
          </p:nvPr>
        </p:nvSpPr>
        <p:spPr>
          <a:xfrm>
            <a:off x="758952" y="1128811"/>
            <a:ext cx="3447288" cy="3342290"/>
          </a:xfrm>
        </p:spPr>
        <p:txBody>
          <a:bodyPr anchor="b">
            <a:normAutofit fontScale="90000"/>
          </a:bodyPr>
          <a:lstStyle/>
          <a:p>
            <a:r>
              <a:rPr lang="en-US" sz="5400" dirty="0"/>
              <a:t>Long Island: Climate Change</a:t>
            </a:r>
          </a:p>
        </p:txBody>
      </p:sp>
      <p:sp>
        <p:nvSpPr>
          <p:cNvPr id="3" name="Subtitle 2">
            <a:extLst>
              <a:ext uri="{FF2B5EF4-FFF2-40B4-BE49-F238E27FC236}">
                <a16:creationId xmlns:a16="http://schemas.microsoft.com/office/drawing/2014/main" id="{AE235AAE-9A02-85BD-F702-73F061563A7C}"/>
              </a:ext>
            </a:extLst>
          </p:cNvPr>
          <p:cNvSpPr>
            <a:spLocks noGrp="1"/>
          </p:cNvSpPr>
          <p:nvPr>
            <p:ph type="subTitle" idx="1"/>
          </p:nvPr>
        </p:nvSpPr>
        <p:spPr>
          <a:xfrm>
            <a:off x="758953" y="4660288"/>
            <a:ext cx="3447287" cy="1126364"/>
          </a:xfrm>
        </p:spPr>
        <p:txBody>
          <a:bodyPr anchor="t">
            <a:normAutofit/>
          </a:bodyPr>
          <a:lstStyle/>
          <a:p>
            <a:r>
              <a:rPr lang="en-US" dirty="0"/>
              <a:t>Adrienne Esposito, </a:t>
            </a:r>
          </a:p>
          <a:p>
            <a:r>
              <a:rPr lang="en-US" dirty="0"/>
              <a:t>Executive Director </a:t>
            </a:r>
          </a:p>
        </p:txBody>
      </p:sp>
    </p:spTree>
    <p:extLst>
      <p:ext uri="{BB962C8B-B14F-4D97-AF65-F5344CB8AC3E}">
        <p14:creationId xmlns:p14="http://schemas.microsoft.com/office/powerpoint/2010/main" val="29743248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129" name="Rectangle 5128">
            <a:extLst>
              <a:ext uri="{FF2B5EF4-FFF2-40B4-BE49-F238E27FC236}">
                <a16:creationId xmlns:a16="http://schemas.microsoft.com/office/drawing/2014/main" id="{02F8C595-E68C-4306-AED8-DC7826A0A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144310"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1E528D5-4495-5D4C-20CB-458942BD3651}"/>
              </a:ext>
            </a:extLst>
          </p:cNvPr>
          <p:cNvSpPr>
            <a:spLocks noGrp="1"/>
          </p:cNvSpPr>
          <p:nvPr>
            <p:ph type="title"/>
          </p:nvPr>
        </p:nvSpPr>
        <p:spPr>
          <a:xfrm>
            <a:off x="6788582" y="858983"/>
            <a:ext cx="3968783" cy="2021378"/>
          </a:xfrm>
        </p:spPr>
        <p:txBody>
          <a:bodyPr>
            <a:normAutofit/>
          </a:bodyPr>
          <a:lstStyle/>
          <a:p>
            <a:r>
              <a:rPr lang="en-US" sz="4800"/>
              <a:t>Caithness Power Plant </a:t>
            </a:r>
          </a:p>
        </p:txBody>
      </p:sp>
      <p:pic>
        <p:nvPicPr>
          <p:cNvPr id="5122" name="Picture 2" descr="Ross Ain, president of Caithness Long Island Energy, on top...">
            <a:extLst>
              <a:ext uri="{FF2B5EF4-FFF2-40B4-BE49-F238E27FC236}">
                <a16:creationId xmlns:a16="http://schemas.microsoft.com/office/drawing/2014/main" id="{81E42453-8D56-D67E-91B3-45BF7F50A79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154" r="29790"/>
          <a:stretch/>
        </p:blipFill>
        <p:spPr bwMode="auto">
          <a:xfrm>
            <a:off x="-1" y="-2"/>
            <a:ext cx="6374929" cy="6858002"/>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6">
            <a:extLst>
              <a:ext uri="{FF2B5EF4-FFF2-40B4-BE49-F238E27FC236}">
                <a16:creationId xmlns:a16="http://schemas.microsoft.com/office/drawing/2014/main" id="{AC5FCBF7-4B41-C5FE-2DEA-9AED5D533A05}"/>
              </a:ext>
            </a:extLst>
          </p:cNvPr>
          <p:cNvSpPr>
            <a:spLocks noGrp="1"/>
          </p:cNvSpPr>
          <p:nvPr>
            <p:ph idx="1"/>
          </p:nvPr>
        </p:nvSpPr>
        <p:spPr>
          <a:xfrm>
            <a:off x="6788582" y="3282696"/>
            <a:ext cx="3968783" cy="2957383"/>
          </a:xfrm>
        </p:spPr>
        <p:txBody>
          <a:bodyPr anchor="ctr">
            <a:normAutofit/>
          </a:bodyPr>
          <a:lstStyle/>
          <a:p>
            <a:r>
              <a:rPr lang="en-US" dirty="0"/>
              <a:t>We also generate power from a combined cycle power plant in Yaphank (</a:t>
            </a:r>
            <a:r>
              <a:rPr lang="en-US"/>
              <a:t>Caithness</a:t>
            </a:r>
            <a:r>
              <a:rPr lang="en-US" dirty="0"/>
              <a:t>) and 30+ additional fossil fuel “</a:t>
            </a:r>
            <a:r>
              <a:rPr lang="en-US"/>
              <a:t>peaker</a:t>
            </a:r>
            <a:r>
              <a:rPr lang="en-US" dirty="0"/>
              <a:t> plants”. </a:t>
            </a:r>
          </a:p>
          <a:p>
            <a:endParaRPr lang="en-US" dirty="0"/>
          </a:p>
        </p:txBody>
      </p:sp>
      <p:cxnSp>
        <p:nvCxnSpPr>
          <p:cNvPr id="5131" name="Straight Connector 5130">
            <a:extLst>
              <a:ext uri="{FF2B5EF4-FFF2-40B4-BE49-F238E27FC236}">
                <a16:creationId xmlns:a16="http://schemas.microsoft.com/office/drawing/2014/main" id="{E58B1629-F209-47B0-BA59-6BD937DBB08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04367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05A11-1FDE-A0C7-CAEC-D6567E5DF965}"/>
              </a:ext>
            </a:extLst>
          </p:cNvPr>
          <p:cNvSpPr>
            <a:spLocks noGrp="1"/>
          </p:cNvSpPr>
          <p:nvPr>
            <p:ph type="title"/>
          </p:nvPr>
        </p:nvSpPr>
        <p:spPr>
          <a:xfrm>
            <a:off x="525717" y="787068"/>
            <a:ext cx="4663649" cy="1455091"/>
          </a:xfrm>
        </p:spPr>
        <p:txBody>
          <a:bodyPr>
            <a:normAutofit/>
          </a:bodyPr>
          <a:lstStyle/>
          <a:p>
            <a:r>
              <a:rPr lang="en-US" dirty="0"/>
              <a:t>Cross Sound Cable</a:t>
            </a:r>
          </a:p>
        </p:txBody>
      </p:sp>
      <p:sp>
        <p:nvSpPr>
          <p:cNvPr id="3" name="Content Placeholder 2">
            <a:extLst>
              <a:ext uri="{FF2B5EF4-FFF2-40B4-BE49-F238E27FC236}">
                <a16:creationId xmlns:a16="http://schemas.microsoft.com/office/drawing/2014/main" id="{DCC7BA3B-6B49-EF49-64E6-4EE858E8A730}"/>
              </a:ext>
            </a:extLst>
          </p:cNvPr>
          <p:cNvSpPr>
            <a:spLocks noGrp="1"/>
          </p:cNvSpPr>
          <p:nvPr>
            <p:ph idx="1"/>
          </p:nvPr>
        </p:nvSpPr>
        <p:spPr>
          <a:xfrm>
            <a:off x="525717" y="2796427"/>
            <a:ext cx="4663649" cy="3274503"/>
          </a:xfrm>
        </p:spPr>
        <p:txBody>
          <a:bodyPr>
            <a:normAutofit/>
          </a:bodyPr>
          <a:lstStyle/>
          <a:p>
            <a:r>
              <a:rPr lang="en-US" sz="1900" b="0" i="0">
                <a:effectLst/>
                <a:latin typeface="Work Sans" pitchFamily="2" charset="0"/>
              </a:rPr>
              <a:t>Cross-Sound Cable Company, LLC is a high voltage electrical transmission company providing 330MW’s of electrical transmission capacity to customers via the Cross-Sound Cable. It is a 24 mile (39km) long submarine cable buried in Long Island Sound that connects the electric transmission grids of New England and Long Island, NY.</a:t>
            </a:r>
            <a:endParaRPr lang="en-US" sz="1900"/>
          </a:p>
        </p:txBody>
      </p:sp>
      <p:pic>
        <p:nvPicPr>
          <p:cNvPr id="5" name="Picture 4">
            <a:extLst>
              <a:ext uri="{FF2B5EF4-FFF2-40B4-BE49-F238E27FC236}">
                <a16:creationId xmlns:a16="http://schemas.microsoft.com/office/drawing/2014/main" id="{A6C3CF98-C80D-B3DD-27C4-2CE3477D50AE}"/>
              </a:ext>
            </a:extLst>
          </p:cNvPr>
          <p:cNvPicPr>
            <a:picLocks noChangeAspect="1"/>
          </p:cNvPicPr>
          <p:nvPr/>
        </p:nvPicPr>
        <p:blipFill>
          <a:blip r:embed="rId2"/>
          <a:stretch>
            <a:fillRect/>
          </a:stretch>
        </p:blipFill>
        <p:spPr>
          <a:xfrm>
            <a:off x="5953780" y="814656"/>
            <a:ext cx="5660211" cy="5137729"/>
          </a:xfrm>
          <a:prstGeom prst="rect">
            <a:avLst/>
          </a:prstGeom>
        </p:spPr>
      </p:pic>
    </p:spTree>
    <p:extLst>
      <p:ext uri="{BB962C8B-B14F-4D97-AF65-F5344CB8AC3E}">
        <p14:creationId xmlns:p14="http://schemas.microsoft.com/office/powerpoint/2010/main" val="17512609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728E6-C269-9C9F-06E3-CA29C4A5594A}"/>
              </a:ext>
            </a:extLst>
          </p:cNvPr>
          <p:cNvSpPr>
            <a:spLocks noGrp="1"/>
          </p:cNvSpPr>
          <p:nvPr>
            <p:ph type="title"/>
          </p:nvPr>
        </p:nvSpPr>
        <p:spPr>
          <a:xfrm>
            <a:off x="525718" y="775403"/>
            <a:ext cx="5512288" cy="1835608"/>
          </a:xfrm>
        </p:spPr>
        <p:txBody>
          <a:bodyPr anchor="t">
            <a:normAutofit/>
          </a:bodyPr>
          <a:lstStyle/>
          <a:p>
            <a:r>
              <a:rPr lang="en-US" dirty="0"/>
              <a:t>Neptune Cable</a:t>
            </a:r>
          </a:p>
        </p:txBody>
      </p:sp>
      <p:pic>
        <p:nvPicPr>
          <p:cNvPr id="4" name="Picture 3">
            <a:extLst>
              <a:ext uri="{FF2B5EF4-FFF2-40B4-BE49-F238E27FC236}">
                <a16:creationId xmlns:a16="http://schemas.microsoft.com/office/drawing/2014/main" id="{21CADA53-9E38-F563-E2C7-1E3F1DF32AAC}"/>
              </a:ext>
            </a:extLst>
          </p:cNvPr>
          <p:cNvPicPr>
            <a:picLocks noChangeAspect="1"/>
          </p:cNvPicPr>
          <p:nvPr/>
        </p:nvPicPr>
        <p:blipFill>
          <a:blip r:embed="rId2"/>
          <a:stretch>
            <a:fillRect/>
          </a:stretch>
        </p:blipFill>
        <p:spPr>
          <a:xfrm>
            <a:off x="1042982" y="2851111"/>
            <a:ext cx="4549152" cy="3411864"/>
          </a:xfrm>
          <a:prstGeom prst="rect">
            <a:avLst/>
          </a:prstGeom>
        </p:spPr>
      </p:pic>
      <p:sp>
        <p:nvSpPr>
          <p:cNvPr id="3" name="Content Placeholder 2">
            <a:extLst>
              <a:ext uri="{FF2B5EF4-FFF2-40B4-BE49-F238E27FC236}">
                <a16:creationId xmlns:a16="http://schemas.microsoft.com/office/drawing/2014/main" id="{C7DBA273-437A-BA11-4BD4-B22272E11A31}"/>
              </a:ext>
            </a:extLst>
          </p:cNvPr>
          <p:cNvSpPr>
            <a:spLocks noGrp="1"/>
          </p:cNvSpPr>
          <p:nvPr>
            <p:ph idx="1"/>
          </p:nvPr>
        </p:nvSpPr>
        <p:spPr>
          <a:xfrm>
            <a:off x="6444040" y="1114691"/>
            <a:ext cx="4159233" cy="5144455"/>
          </a:xfrm>
        </p:spPr>
        <p:txBody>
          <a:bodyPr>
            <a:normAutofit lnSpcReduction="10000"/>
          </a:bodyPr>
          <a:lstStyle/>
          <a:p>
            <a:pPr>
              <a:lnSpc>
                <a:spcPct val="100000"/>
              </a:lnSpc>
            </a:pPr>
            <a:r>
              <a:rPr lang="en-US" sz="1900" b="0" i="0" dirty="0">
                <a:effectLst/>
                <a:latin typeface="Raleway" panose="020B0604020202020204" pitchFamily="2" charset="0"/>
              </a:rPr>
              <a:t>Since starting operation in mid-2007, Neptune has provided, on average, approximately 20 percent of the electric power used on Long Island, and runs at its full capacity of 660 MW most of the time.  In addition, Neptune has performed as well or better than expectations, averaging 98 percent availability.</a:t>
            </a:r>
          </a:p>
          <a:p>
            <a:pPr>
              <a:lnSpc>
                <a:spcPct val="100000"/>
              </a:lnSpc>
            </a:pPr>
            <a:endParaRPr lang="en-US" sz="1900" b="0" i="0" cap="all" dirty="0">
              <a:effectLst/>
              <a:latin typeface="Oswald" panose="00000500000000000000" pitchFamily="2" charset="0"/>
            </a:endParaRPr>
          </a:p>
          <a:p>
            <a:pPr>
              <a:lnSpc>
                <a:spcPct val="100000"/>
              </a:lnSpc>
            </a:pPr>
            <a:r>
              <a:rPr lang="en-US" sz="1900" b="0" i="0" cap="all" dirty="0">
                <a:effectLst/>
                <a:latin typeface="Oswald" panose="00000500000000000000" pitchFamily="2" charset="0"/>
              </a:rPr>
              <a:t>LONG ISLAND HOMES POWERED BY NEPTUNE Regiona</a:t>
            </a:r>
            <a:r>
              <a:rPr lang="en-US" sz="1900" cap="all" dirty="0">
                <a:latin typeface="Oswald" panose="00000500000000000000" pitchFamily="2" charset="0"/>
              </a:rPr>
              <a:t>l </a:t>
            </a:r>
            <a:r>
              <a:rPr lang="en-US" sz="1900" b="0" i="0" cap="all" dirty="0">
                <a:effectLst/>
                <a:latin typeface="Oswald" panose="00000500000000000000" pitchFamily="2" charset="0"/>
              </a:rPr>
              <a:t>Transmission System</a:t>
            </a:r>
          </a:p>
          <a:p>
            <a:pPr algn="ctr">
              <a:lnSpc>
                <a:spcPct val="100000"/>
              </a:lnSpc>
            </a:pPr>
            <a:r>
              <a:rPr lang="en-US" sz="1900" b="0" i="0" dirty="0">
                <a:effectLst/>
                <a:latin typeface="Raleway" pitchFamily="2" charset="0"/>
              </a:rPr>
              <a:t>600,000</a:t>
            </a:r>
          </a:p>
          <a:p>
            <a:pPr algn="ctr">
              <a:lnSpc>
                <a:spcPct val="100000"/>
              </a:lnSpc>
            </a:pPr>
            <a:r>
              <a:rPr lang="en-US" sz="1900" b="0" i="0" dirty="0">
                <a:effectLst/>
                <a:latin typeface="Raleway" pitchFamily="2" charset="0"/>
              </a:rPr>
              <a:t>HOMES</a:t>
            </a:r>
          </a:p>
          <a:p>
            <a:pPr>
              <a:lnSpc>
                <a:spcPct val="100000"/>
              </a:lnSpc>
            </a:pPr>
            <a:br>
              <a:rPr lang="en-US" sz="1900" dirty="0">
                <a:effectLst/>
              </a:rPr>
            </a:br>
            <a:endParaRPr lang="en-US" sz="1900" dirty="0"/>
          </a:p>
        </p:txBody>
      </p:sp>
    </p:spTree>
    <p:extLst>
      <p:ext uri="{BB962C8B-B14F-4D97-AF65-F5344CB8AC3E}">
        <p14:creationId xmlns:p14="http://schemas.microsoft.com/office/powerpoint/2010/main" val="34319549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8640C94B-4FF0-192D-4725-057BAC83C02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780" r="42022"/>
          <a:stretch/>
        </p:blipFill>
        <p:spPr>
          <a:xfrm rot="5400000">
            <a:off x="2668524" y="-2665476"/>
            <a:ext cx="6858000" cy="12188952"/>
          </a:xfrm>
          <a:prstGeom prst="rect">
            <a:avLst/>
          </a:prstGeom>
        </p:spPr>
      </p:pic>
      <p:sp>
        <p:nvSpPr>
          <p:cNvPr id="2" name="Title 1">
            <a:extLst>
              <a:ext uri="{FF2B5EF4-FFF2-40B4-BE49-F238E27FC236}">
                <a16:creationId xmlns:a16="http://schemas.microsoft.com/office/drawing/2014/main" id="{1E271198-41DA-6CB9-7464-A02E4D4589EE}"/>
              </a:ext>
            </a:extLst>
          </p:cNvPr>
          <p:cNvSpPr>
            <a:spLocks noGrp="1"/>
          </p:cNvSpPr>
          <p:nvPr>
            <p:ph type="title"/>
          </p:nvPr>
        </p:nvSpPr>
        <p:spPr>
          <a:xfrm>
            <a:off x="530352" y="799521"/>
            <a:ext cx="8289798" cy="3153259"/>
          </a:xfrm>
        </p:spPr>
        <p:txBody>
          <a:bodyPr vert="horz" lIns="91440" tIns="45720" rIns="91440" bIns="45720" rtlCol="0" anchor="b">
            <a:normAutofit/>
          </a:bodyPr>
          <a:lstStyle/>
          <a:p>
            <a:pPr>
              <a:lnSpc>
                <a:spcPct val="90000"/>
              </a:lnSpc>
            </a:pPr>
            <a:r>
              <a:rPr lang="en-US" sz="2100" b="1" dirty="0">
                <a:solidFill>
                  <a:srgbClr val="FFFFFF"/>
                </a:solidFill>
                <a:latin typeface="Aharoni" panose="02010803020104030203" pitchFamily="2" charset="-79"/>
                <a:cs typeface="Aharoni" panose="02010803020104030203" pitchFamily="2" charset="-79"/>
              </a:rPr>
              <a:t>If we are going to fight climate change here on Long Island, we need to transition away from fossil fuels and embrace renewable energy, particularly offshore wind and solar.</a:t>
            </a:r>
            <a:br>
              <a:rPr lang="en-US" sz="2100" b="1" dirty="0">
                <a:solidFill>
                  <a:srgbClr val="FFFFFF"/>
                </a:solidFill>
                <a:latin typeface="Aharoni" panose="02010803020104030203" pitchFamily="2" charset="-79"/>
                <a:cs typeface="Aharoni" panose="02010803020104030203" pitchFamily="2" charset="-79"/>
              </a:rPr>
            </a:br>
            <a:endParaRPr lang="en-US" sz="2100" b="1" dirty="0">
              <a:solidFill>
                <a:srgbClr val="FFFFFF"/>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2132909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F8CC28B8-C043-F148-A2A6-411228A6682D}"/>
              </a:ext>
            </a:extLst>
          </p:cNvPr>
          <p:cNvPicPr>
            <a:picLocks noChangeAspect="1" noChangeArrowheads="1"/>
          </p:cNvPicPr>
          <p:nvPr/>
        </p:nvPicPr>
        <p:blipFill rotWithShape="1">
          <a:blip r:embed="rId2" cstate="print">
            <a:alphaModFix amt="35000"/>
          </a:blip>
          <a:srcRect b="25000"/>
          <a:stretch/>
        </p:blipFill>
        <p:spPr bwMode="auto">
          <a:xfrm>
            <a:off x="20" y="10"/>
            <a:ext cx="12191980" cy="6857990"/>
          </a:xfrm>
          <a:prstGeom prst="rect">
            <a:avLst/>
          </a:prstGeom>
          <a:noFill/>
        </p:spPr>
      </p:pic>
      <p:sp>
        <p:nvSpPr>
          <p:cNvPr id="2" name="Title 1">
            <a:extLst>
              <a:ext uri="{FF2B5EF4-FFF2-40B4-BE49-F238E27FC236}">
                <a16:creationId xmlns:a16="http://schemas.microsoft.com/office/drawing/2014/main" id="{494DDD89-F4F0-81B4-3D98-28D1FBAB48A4}"/>
              </a:ext>
            </a:extLst>
          </p:cNvPr>
          <p:cNvSpPr>
            <a:spLocks noGrp="1"/>
          </p:cNvSpPr>
          <p:nvPr>
            <p:ph type="title"/>
          </p:nvPr>
        </p:nvSpPr>
        <p:spPr>
          <a:xfrm>
            <a:off x="1066800" y="642594"/>
            <a:ext cx="10058400" cy="1371600"/>
          </a:xfrm>
        </p:spPr>
        <p:txBody>
          <a:bodyPr>
            <a:normAutofit/>
          </a:bodyPr>
          <a:lstStyle/>
          <a:p>
            <a:r>
              <a:rPr lang="en-US" dirty="0"/>
              <a:t>NEW YORK STATE LEADERSHIP</a:t>
            </a:r>
          </a:p>
        </p:txBody>
      </p:sp>
      <p:sp>
        <p:nvSpPr>
          <p:cNvPr id="3" name="Content Placeholder 2">
            <a:extLst>
              <a:ext uri="{FF2B5EF4-FFF2-40B4-BE49-F238E27FC236}">
                <a16:creationId xmlns:a16="http://schemas.microsoft.com/office/drawing/2014/main" id="{F43863FA-35CD-3F8F-0713-606A2F6EA079}"/>
              </a:ext>
            </a:extLst>
          </p:cNvPr>
          <p:cNvSpPr>
            <a:spLocks noGrp="1"/>
          </p:cNvSpPr>
          <p:nvPr>
            <p:ph idx="1"/>
          </p:nvPr>
        </p:nvSpPr>
        <p:spPr>
          <a:xfrm>
            <a:off x="1066800" y="2103120"/>
            <a:ext cx="10058400" cy="3849624"/>
          </a:xfrm>
        </p:spPr>
        <p:txBody>
          <a:bodyPr>
            <a:normAutofit fontScale="92500" lnSpcReduction="10000"/>
          </a:bodyPr>
          <a:lstStyle/>
          <a:p>
            <a:pPr>
              <a:buNone/>
            </a:pPr>
            <a:r>
              <a:rPr lang="en-US"/>
              <a:t>New York’s Climate Leadership and Community Protection Act – Most Ambitious Climate Change law in the country, signed in 2019.</a:t>
            </a:r>
          </a:p>
          <a:p>
            <a:pPr marL="339725" lvl="1" indent="-273050"/>
            <a:r>
              <a:rPr lang="en-US" dirty="0"/>
              <a:t>70% renewable energy by 2030.</a:t>
            </a:r>
          </a:p>
          <a:p>
            <a:pPr marL="339725" lvl="1" indent="-273050"/>
            <a:r>
              <a:rPr lang="en-US"/>
              <a:t>Carbon free electricity by 2040</a:t>
            </a:r>
            <a:r>
              <a:rPr lang="en-US" dirty="0"/>
              <a:t>.</a:t>
            </a:r>
          </a:p>
          <a:p>
            <a:pPr marL="614045" lvl="3" indent="-273050"/>
            <a:r>
              <a:rPr lang="en-US" dirty="0"/>
              <a:t>85% reduction in greenhouse gas emissions, 15% carbon offsets. Powerplants cannot offset emissions.</a:t>
            </a:r>
          </a:p>
          <a:p>
            <a:pPr marL="339725" marR="0" lvl="1" indent="-273050" defTabSz="914400" rtl="0" eaLnBrk="1" fontAlgn="auto" latinLnBrk="0" hangingPunct="1">
              <a:spcBef>
                <a:spcPct val="20000"/>
              </a:spcBef>
              <a:spcAft>
                <a:spcPts val="0"/>
              </a:spcAft>
              <a:buClr>
                <a:srgbClr val="0F6FC6"/>
              </a:buClr>
              <a:buSzPct val="80000"/>
              <a:buFont typeface="Wingdings 2"/>
              <a:buChar char=""/>
              <a:tabLst/>
              <a:defRPr/>
            </a:pPr>
            <a:r>
              <a:rPr lang="en-US">
                <a:latin typeface="Century Schoolbook"/>
              </a:rPr>
              <a:t>Net-zero carbon economy</a:t>
            </a:r>
            <a:r>
              <a:rPr kumimoji="0" lang="en-US" b="0" i="0" u="none" strike="noStrike" kern="1200" cap="none" spc="0" normalizeH="0" baseline="0" noProof="0">
                <a:ln>
                  <a:noFill/>
                </a:ln>
                <a:effectLst/>
                <a:uLnTx/>
                <a:uFillTx/>
                <a:latin typeface="Century Schoolbook"/>
                <a:ea typeface="+mn-ea"/>
                <a:cs typeface="+mn-cs"/>
              </a:rPr>
              <a:t> by 2050.</a:t>
            </a:r>
            <a:endParaRPr lang="en-US"/>
          </a:p>
          <a:p>
            <a:pPr marL="339725" lvl="1" indent="-273050"/>
            <a:r>
              <a:rPr lang="en-US"/>
              <a:t>9,000mw of offshore wind by 2035</a:t>
            </a:r>
          </a:p>
          <a:p>
            <a:pPr marL="339725" lvl="1" indent="-273050">
              <a:buNone/>
            </a:pPr>
            <a:r>
              <a:rPr lang="en-US"/>
              <a:t>    and 6,000 mw solar by 2025.</a:t>
            </a:r>
          </a:p>
          <a:p>
            <a:pPr marL="339725" lvl="1" indent="-273050"/>
            <a:r>
              <a:rPr lang="en-US" dirty="0"/>
              <a:t>40% state investments to frontline/</a:t>
            </a:r>
          </a:p>
          <a:p>
            <a:pPr marL="339725" lvl="1" indent="-273050">
              <a:buNone/>
            </a:pPr>
            <a:r>
              <a:rPr lang="en-US" dirty="0"/>
              <a:t>    disadvantaged communities.</a:t>
            </a:r>
          </a:p>
          <a:p>
            <a:pPr marL="339725" lvl="1" indent="-273050"/>
            <a:r>
              <a:rPr lang="en-US"/>
              <a:t>Guaranteed labor protections.</a:t>
            </a:r>
          </a:p>
          <a:p>
            <a:endParaRPr lang="en-US" dirty="0"/>
          </a:p>
        </p:txBody>
      </p:sp>
    </p:spTree>
    <p:extLst>
      <p:ext uri="{BB962C8B-B14F-4D97-AF65-F5344CB8AC3E}">
        <p14:creationId xmlns:p14="http://schemas.microsoft.com/office/powerpoint/2010/main" val="39923914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547C2-67B3-3772-7F78-0A779A446E1C}"/>
              </a:ext>
            </a:extLst>
          </p:cNvPr>
          <p:cNvSpPr>
            <a:spLocks noGrp="1"/>
          </p:cNvSpPr>
          <p:nvPr>
            <p:ph type="title"/>
          </p:nvPr>
        </p:nvSpPr>
        <p:spPr>
          <a:xfrm>
            <a:off x="525718" y="4278637"/>
            <a:ext cx="5512288" cy="1897474"/>
          </a:xfrm>
        </p:spPr>
        <p:txBody>
          <a:bodyPr anchor="t">
            <a:normAutofit/>
          </a:bodyPr>
          <a:lstStyle/>
          <a:p>
            <a:r>
              <a:rPr lang="en-US" dirty="0"/>
              <a:t>Solar Energy in New York</a:t>
            </a:r>
          </a:p>
        </p:txBody>
      </p:sp>
      <p:pic>
        <p:nvPicPr>
          <p:cNvPr id="7" name="Picture 6" descr="Map&#10;&#10;Description automatically generated">
            <a:extLst>
              <a:ext uri="{FF2B5EF4-FFF2-40B4-BE49-F238E27FC236}">
                <a16:creationId xmlns:a16="http://schemas.microsoft.com/office/drawing/2014/main" id="{FD6C4FC7-559A-270C-9B85-26BC2AE6DC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5092" y="107096"/>
            <a:ext cx="9143883" cy="3817571"/>
          </a:xfrm>
          <a:prstGeom prst="rect">
            <a:avLst/>
          </a:prstGeom>
        </p:spPr>
      </p:pic>
      <p:sp>
        <p:nvSpPr>
          <p:cNvPr id="3" name="Content Placeholder 2">
            <a:extLst>
              <a:ext uri="{FF2B5EF4-FFF2-40B4-BE49-F238E27FC236}">
                <a16:creationId xmlns:a16="http://schemas.microsoft.com/office/drawing/2014/main" id="{B4220CEE-81EA-A3C0-AD5E-ACFA7F019121}"/>
              </a:ext>
            </a:extLst>
          </p:cNvPr>
          <p:cNvSpPr>
            <a:spLocks noGrp="1"/>
          </p:cNvSpPr>
          <p:nvPr>
            <p:ph idx="1"/>
          </p:nvPr>
        </p:nvSpPr>
        <p:spPr>
          <a:xfrm>
            <a:off x="6444040" y="4437779"/>
            <a:ext cx="5198232" cy="1738333"/>
          </a:xfrm>
        </p:spPr>
        <p:txBody>
          <a:bodyPr>
            <a:noAutofit/>
          </a:bodyPr>
          <a:lstStyle/>
          <a:p>
            <a:pPr>
              <a:lnSpc>
                <a:spcPct val="100000"/>
              </a:lnSpc>
            </a:pPr>
            <a:r>
              <a:rPr lang="en-US" sz="1400" b="0" i="0" dirty="0">
                <a:effectLst/>
                <a:latin typeface="Proxima Nova"/>
              </a:rPr>
              <a:t>New York continues to be a national leader in the clean energy transition with the most aggressive climate change program in the nation putting the State on the path to be entirely carbon-neutral across all sectors of the economy. New York State's Climate Leadership and Community Protection Act (CLCPA) calls for 70 percent of the State's electricity to come from renewable sources by 2030 and 6,000 megawatts of solar by 2025. NY-Sun, New York’s solar initiative advances the scale-up of solar and is moving the State to a more sustainable, self-sufficient solar industry.</a:t>
            </a:r>
            <a:endParaRPr lang="en-US" sz="1400" dirty="0"/>
          </a:p>
        </p:txBody>
      </p:sp>
    </p:spTree>
    <p:extLst>
      <p:ext uri="{BB962C8B-B14F-4D97-AF65-F5344CB8AC3E}">
        <p14:creationId xmlns:p14="http://schemas.microsoft.com/office/powerpoint/2010/main" val="31876529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erial view of a 5 rows of solar arrays surrounded by trees with a building in the center.">
            <a:extLst>
              <a:ext uri="{FF2B5EF4-FFF2-40B4-BE49-F238E27FC236}">
                <a16:creationId xmlns:a16="http://schemas.microsoft.com/office/drawing/2014/main" id="{8BED7D76-8054-CC08-F2B2-DD7B0328AAF5}"/>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t="3937" r="-1" b="6040"/>
          <a:stretch/>
        </p:blipFill>
        <p:spPr bwMode="auto">
          <a:xfrm>
            <a:off x="20" y="10"/>
            <a:ext cx="12188932"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0FFC5D7-A546-9B7F-175D-A107CBCA316B}"/>
              </a:ext>
            </a:extLst>
          </p:cNvPr>
          <p:cNvSpPr>
            <a:spLocks noGrp="1"/>
          </p:cNvSpPr>
          <p:nvPr>
            <p:ph type="title"/>
          </p:nvPr>
        </p:nvSpPr>
        <p:spPr>
          <a:xfrm>
            <a:off x="6949897" y="799521"/>
            <a:ext cx="4322734" cy="2179601"/>
          </a:xfrm>
        </p:spPr>
        <p:txBody>
          <a:bodyPr vert="horz" lIns="91440" tIns="45720" rIns="91440" bIns="45720" rtlCol="0" anchor="b">
            <a:normAutofit/>
          </a:bodyPr>
          <a:lstStyle/>
          <a:p>
            <a:r>
              <a:rPr lang="en-US" sz="4400" dirty="0">
                <a:solidFill>
                  <a:srgbClr val="FFFFFF"/>
                </a:solidFill>
              </a:rPr>
              <a:t>Large Scale Solar Projects: Parking Lots </a:t>
            </a:r>
          </a:p>
        </p:txBody>
      </p:sp>
    </p:spTree>
    <p:extLst>
      <p:ext uri="{BB962C8B-B14F-4D97-AF65-F5344CB8AC3E}">
        <p14:creationId xmlns:p14="http://schemas.microsoft.com/office/powerpoint/2010/main" val="9625020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627DC-382F-821B-9EDB-C06D366CF5FF}"/>
              </a:ext>
            </a:extLst>
          </p:cNvPr>
          <p:cNvSpPr>
            <a:spLocks noGrp="1"/>
          </p:cNvSpPr>
          <p:nvPr>
            <p:ph type="title"/>
          </p:nvPr>
        </p:nvSpPr>
        <p:spPr>
          <a:xfrm>
            <a:off x="6389915" y="787068"/>
            <a:ext cx="4213359" cy="1890665"/>
          </a:xfrm>
        </p:spPr>
        <p:txBody>
          <a:bodyPr anchor="b">
            <a:normAutofit/>
          </a:bodyPr>
          <a:lstStyle/>
          <a:p>
            <a:r>
              <a:rPr lang="en-US" dirty="0"/>
              <a:t>Wind Energy </a:t>
            </a:r>
          </a:p>
        </p:txBody>
      </p:sp>
      <p:pic>
        <p:nvPicPr>
          <p:cNvPr id="7170" name="Picture 2" descr="New York City Is Betting Big on Offshore Wind Turbines | Architectural  Digest">
            <a:extLst>
              <a:ext uri="{FF2B5EF4-FFF2-40B4-BE49-F238E27FC236}">
                <a16:creationId xmlns:a16="http://schemas.microsoft.com/office/drawing/2014/main" id="{DBC76146-085B-3975-478F-E10C66B0825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72241" y="851899"/>
            <a:ext cx="5112709" cy="511270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3942883F-2F4C-A337-0435-60766A0D162F}"/>
              </a:ext>
            </a:extLst>
          </p:cNvPr>
          <p:cNvSpPr>
            <a:spLocks noGrp="1"/>
          </p:cNvSpPr>
          <p:nvPr>
            <p:ph idx="1"/>
          </p:nvPr>
        </p:nvSpPr>
        <p:spPr>
          <a:xfrm>
            <a:off x="6389915" y="3429000"/>
            <a:ext cx="4213359" cy="2641930"/>
          </a:xfrm>
        </p:spPr>
        <p:txBody>
          <a:bodyPr>
            <a:normAutofit/>
          </a:bodyPr>
          <a:lstStyle/>
          <a:p>
            <a:pPr>
              <a:lnSpc>
                <a:spcPct val="100000"/>
              </a:lnSpc>
            </a:pPr>
            <a:r>
              <a:rPr lang="en-US" sz="1700" b="0" i="0">
                <a:effectLst/>
                <a:latin typeface="Graphik"/>
              </a:rPr>
              <a:t>Wind is used to produce electricity by converting the kinetic energy of air in motion into electricity. In modern wind turbines, wind rotates the rotor blades, which convert kinetic energy into rotational energy. This rotational energy is transferred by a shaft which to the generator, thereby producing electrical energy.</a:t>
            </a:r>
            <a:endParaRPr lang="en-US" sz="1700"/>
          </a:p>
        </p:txBody>
      </p:sp>
    </p:spTree>
    <p:extLst>
      <p:ext uri="{BB962C8B-B14F-4D97-AF65-F5344CB8AC3E}">
        <p14:creationId xmlns:p14="http://schemas.microsoft.com/office/powerpoint/2010/main" val="4884809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991-2001 The First Offshore Wind Farms (Chapter 2/6) | Ørsted">
            <a:extLst>
              <a:ext uri="{FF2B5EF4-FFF2-40B4-BE49-F238E27FC236}">
                <a16:creationId xmlns:a16="http://schemas.microsoft.com/office/drawing/2014/main" id="{67D00B9E-495D-86D1-4417-8BC1FEBF4CCC}"/>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r="22035" b="-6"/>
          <a:stretch/>
        </p:blipFill>
        <p:spPr bwMode="auto">
          <a:xfrm>
            <a:off x="424928" y="419292"/>
            <a:ext cx="5522976" cy="605332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25BBC7C-F06F-79E0-C1C3-97F7C9234ABF}"/>
              </a:ext>
            </a:extLst>
          </p:cNvPr>
          <p:cNvSpPr>
            <a:spLocks noGrp="1"/>
          </p:cNvSpPr>
          <p:nvPr>
            <p:ph type="title"/>
          </p:nvPr>
        </p:nvSpPr>
        <p:spPr>
          <a:xfrm>
            <a:off x="6846137" y="727626"/>
            <a:ext cx="4602152" cy="1718225"/>
          </a:xfrm>
        </p:spPr>
        <p:txBody>
          <a:bodyPr vert="horz" lIns="91440" tIns="45720" rIns="91440" bIns="45720" rtlCol="0" anchor="ctr">
            <a:normAutofit fontScale="90000"/>
          </a:bodyPr>
          <a:lstStyle/>
          <a:p>
            <a:r>
              <a:rPr lang="en-US" sz="4800"/>
              <a:t>Offshore Wind Power is not new </a:t>
            </a:r>
          </a:p>
        </p:txBody>
      </p:sp>
      <p:sp>
        <p:nvSpPr>
          <p:cNvPr id="3" name="Content Placeholder 2">
            <a:extLst>
              <a:ext uri="{FF2B5EF4-FFF2-40B4-BE49-F238E27FC236}">
                <a16:creationId xmlns:a16="http://schemas.microsoft.com/office/drawing/2014/main" id="{69D7DB73-E08C-AC02-B1D5-8D32DFDBD5C7}"/>
              </a:ext>
            </a:extLst>
          </p:cNvPr>
          <p:cNvSpPr>
            <a:spLocks noGrp="1"/>
          </p:cNvSpPr>
          <p:nvPr>
            <p:ph sz="half" idx="1"/>
          </p:nvPr>
        </p:nvSpPr>
        <p:spPr>
          <a:xfrm>
            <a:off x="6846137" y="2538919"/>
            <a:ext cx="4602152" cy="3557805"/>
          </a:xfrm>
        </p:spPr>
        <p:txBody>
          <a:bodyPr vert="horz" lIns="91440" tIns="45720" rIns="91440" bIns="45720" rtlCol="0">
            <a:normAutofit/>
          </a:bodyPr>
          <a:lstStyle/>
          <a:p>
            <a:r>
              <a:rPr lang="en-US" dirty="0"/>
              <a:t>First offshore wind farm: Denmark</a:t>
            </a:r>
          </a:p>
          <a:p>
            <a:r>
              <a:rPr lang="en-US" dirty="0" err="1"/>
              <a:t>Vindeby</a:t>
            </a:r>
            <a:r>
              <a:rPr lang="en-US" dirty="0"/>
              <a:t> Offshore Wind Farm was the first offshore wind farm in the world, erected in 1991 off the coast of the town of </a:t>
            </a:r>
            <a:r>
              <a:rPr lang="en-US" dirty="0" err="1"/>
              <a:t>Vindeby</a:t>
            </a:r>
            <a:r>
              <a:rPr lang="en-US" dirty="0"/>
              <a:t> on the Danish island of Lolland. It was decommissioned for cost reasons in 2017 after 25 years of useful life.</a:t>
            </a:r>
          </a:p>
        </p:txBody>
      </p:sp>
    </p:spTree>
    <p:extLst>
      <p:ext uri="{BB962C8B-B14F-4D97-AF65-F5344CB8AC3E}">
        <p14:creationId xmlns:p14="http://schemas.microsoft.com/office/powerpoint/2010/main" val="8593807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93DB94-4362-455B-8211-6BC757E4BA01}"/>
              </a:ext>
            </a:extLst>
          </p:cNvPr>
          <p:cNvSpPr>
            <a:spLocks noGrp="1"/>
          </p:cNvSpPr>
          <p:nvPr>
            <p:ph sz="quarter" idx="2"/>
          </p:nvPr>
        </p:nvSpPr>
        <p:spPr/>
        <p:txBody>
          <a:bodyPr/>
          <a:lstStyle/>
          <a:p>
            <a:endParaRPr lang="en-US"/>
          </a:p>
        </p:txBody>
      </p:sp>
      <p:sp>
        <p:nvSpPr>
          <p:cNvPr id="4" name="Content Placeholder 3">
            <a:extLst>
              <a:ext uri="{FF2B5EF4-FFF2-40B4-BE49-F238E27FC236}">
                <a16:creationId xmlns:a16="http://schemas.microsoft.com/office/drawing/2014/main" id="{73DA6AA4-FFC8-45F4-AAEB-6CD873875B8B}"/>
              </a:ext>
            </a:extLst>
          </p:cNvPr>
          <p:cNvSpPr>
            <a:spLocks noGrp="1"/>
          </p:cNvSpPr>
          <p:nvPr>
            <p:ph sz="quarter" idx="4"/>
          </p:nvPr>
        </p:nvSpPr>
        <p:spPr/>
        <p:txBody>
          <a:bodyPr/>
          <a:lstStyle/>
          <a:p>
            <a:endParaRPr lang="en-US"/>
          </a:p>
        </p:txBody>
      </p:sp>
      <p:sp>
        <p:nvSpPr>
          <p:cNvPr id="5" name="Text Placeholder 4">
            <a:extLst>
              <a:ext uri="{FF2B5EF4-FFF2-40B4-BE49-F238E27FC236}">
                <a16:creationId xmlns:a16="http://schemas.microsoft.com/office/drawing/2014/main" id="{6E9BE727-3F52-46C0-A2A2-B1EED54EE411}"/>
              </a:ext>
            </a:extLst>
          </p:cNvPr>
          <p:cNvSpPr>
            <a:spLocks noGrp="1"/>
          </p:cNvSpPr>
          <p:nvPr>
            <p:ph type="body" sz="quarter" idx="1"/>
          </p:nvPr>
        </p:nvSpPr>
        <p:spPr/>
        <p:txBody>
          <a:bodyPr/>
          <a:lstStyle/>
          <a:p>
            <a:endParaRPr lang="en-US"/>
          </a:p>
        </p:txBody>
      </p:sp>
      <p:sp>
        <p:nvSpPr>
          <p:cNvPr id="6" name="Text Placeholder 5">
            <a:extLst>
              <a:ext uri="{FF2B5EF4-FFF2-40B4-BE49-F238E27FC236}">
                <a16:creationId xmlns:a16="http://schemas.microsoft.com/office/drawing/2014/main" id="{2E57CB74-6BFA-416F-A3CA-169A1A72B7F5}"/>
              </a:ext>
            </a:extLst>
          </p:cNvPr>
          <p:cNvSpPr>
            <a:spLocks noGrp="1"/>
          </p:cNvSpPr>
          <p:nvPr>
            <p:ph type="body" sz="quarter" idx="3"/>
          </p:nvPr>
        </p:nvSpPr>
        <p:spPr/>
        <p:txBody>
          <a:bodyPr/>
          <a:lstStyle/>
          <a:p>
            <a:endParaRPr lang="en-US"/>
          </a:p>
        </p:txBody>
      </p:sp>
      <p:pic>
        <p:nvPicPr>
          <p:cNvPr id="8" name="Picture 7">
            <a:extLst>
              <a:ext uri="{FF2B5EF4-FFF2-40B4-BE49-F238E27FC236}">
                <a16:creationId xmlns:a16="http://schemas.microsoft.com/office/drawing/2014/main" id="{CAB01B20-3A2B-46D4-A895-F3371F4C4FF3}"/>
              </a:ext>
            </a:extLst>
          </p:cNvPr>
          <p:cNvPicPr>
            <a:picLocks noChangeAspect="1"/>
          </p:cNvPicPr>
          <p:nvPr/>
        </p:nvPicPr>
        <p:blipFill>
          <a:blip r:embed="rId2"/>
          <a:stretch>
            <a:fillRect/>
          </a:stretch>
        </p:blipFill>
        <p:spPr>
          <a:xfrm>
            <a:off x="710680" y="495086"/>
            <a:ext cx="10431694" cy="5867828"/>
          </a:xfrm>
          <a:prstGeom prst="rect">
            <a:avLst/>
          </a:prstGeom>
        </p:spPr>
      </p:pic>
      <p:sp>
        <p:nvSpPr>
          <p:cNvPr id="11" name="TextBox 10">
            <a:extLst>
              <a:ext uri="{FF2B5EF4-FFF2-40B4-BE49-F238E27FC236}">
                <a16:creationId xmlns:a16="http://schemas.microsoft.com/office/drawing/2014/main" id="{A6603D87-2562-BB78-273F-4A8B408DB7F0}"/>
              </a:ext>
            </a:extLst>
          </p:cNvPr>
          <p:cNvSpPr txBox="1"/>
          <p:nvPr/>
        </p:nvSpPr>
        <p:spPr>
          <a:xfrm>
            <a:off x="5785225" y="2590801"/>
            <a:ext cx="4725238" cy="2031325"/>
          </a:xfrm>
          <a:prstGeom prst="rect">
            <a:avLst/>
          </a:prstGeom>
          <a:solidFill>
            <a:schemeClr val="tx1">
              <a:lumMod val="75000"/>
              <a:lumOff val="25000"/>
            </a:schemeClr>
          </a:solidFill>
        </p:spPr>
        <p:txBody>
          <a:bodyPr wrap="square" rtlCol="0">
            <a:spAutoFit/>
          </a:bodyPr>
          <a:lstStyle/>
          <a:p>
            <a:pPr algn="ctr"/>
            <a:r>
              <a:rPr lang="en-US" sz="4200" dirty="0">
                <a:solidFill>
                  <a:schemeClr val="bg1"/>
                </a:solidFill>
                <a:latin typeface="Amasis MT Pro Black" panose="02040A04050005020304" pitchFamily="18" charset="0"/>
                <a:cs typeface="Aharoni" panose="02010803020104030203" pitchFamily="2" charset="-79"/>
              </a:rPr>
              <a:t>28,000</a:t>
            </a:r>
          </a:p>
          <a:p>
            <a:pPr algn="ctr"/>
            <a:r>
              <a:rPr lang="en-US" sz="4200" dirty="0">
                <a:solidFill>
                  <a:schemeClr val="bg1"/>
                </a:solidFill>
                <a:latin typeface="Amasis MT Pro Black" panose="02040A04050005020304" pitchFamily="18" charset="0"/>
                <a:cs typeface="Aharoni" panose="02010803020104030203" pitchFamily="2" charset="-79"/>
              </a:rPr>
              <a:t>Megawatts</a:t>
            </a:r>
          </a:p>
          <a:p>
            <a:endParaRPr lang="en-US" sz="4200" dirty="0">
              <a:latin typeface="Amasis MT Pro Black" panose="02040A04050005020304" pitchFamily="18" charset="0"/>
              <a:cs typeface="Aharoni" panose="02010803020104030203" pitchFamily="2" charset="-79"/>
            </a:endParaRPr>
          </a:p>
        </p:txBody>
      </p:sp>
    </p:spTree>
    <p:extLst>
      <p:ext uri="{BB962C8B-B14F-4D97-AF65-F5344CB8AC3E}">
        <p14:creationId xmlns:p14="http://schemas.microsoft.com/office/powerpoint/2010/main" val="20684373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1" name="Slide Background">
            <a:extLst>
              <a:ext uri="{FF2B5EF4-FFF2-40B4-BE49-F238E27FC236}">
                <a16:creationId xmlns:a16="http://schemas.microsoft.com/office/drawing/2014/main" id="{649C91A9-84E7-4BF0-9026-62F01380D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E1563433-7401-AA49-A151-C7D3808BBEE8}"/>
              </a:ext>
            </a:extLst>
          </p:cNvPr>
          <p:cNvSpPr>
            <a:spLocks noGrp="1"/>
          </p:cNvSpPr>
          <p:nvPr>
            <p:ph type="title"/>
          </p:nvPr>
        </p:nvSpPr>
        <p:spPr>
          <a:xfrm>
            <a:off x="564549" y="154897"/>
            <a:ext cx="4230482" cy="2010284"/>
          </a:xfrm>
        </p:spPr>
        <p:txBody>
          <a:bodyPr anchor="b">
            <a:normAutofit/>
          </a:bodyPr>
          <a:lstStyle/>
          <a:p>
            <a:r>
              <a:rPr lang="en-US" dirty="0"/>
              <a:t>United Nations Report 2023</a:t>
            </a:r>
          </a:p>
        </p:txBody>
      </p:sp>
      <p:sp useBgFill="1">
        <p:nvSpPr>
          <p:cNvPr id="1053" name="Rectangle 1052">
            <a:extLst>
              <a:ext uri="{FF2B5EF4-FFF2-40B4-BE49-F238E27FC236}">
                <a16:creationId xmlns:a16="http://schemas.microsoft.com/office/drawing/2014/main" id="{9B47378D-AD27-45D0-8C1C-5B1098DCC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32004" y="0"/>
            <a:ext cx="6559995" cy="6858000"/>
          </a:xfrm>
          <a:prstGeom prst="rect">
            <a:avLst/>
          </a:prstGeom>
          <a:ln>
            <a:noFill/>
          </a:ln>
          <a:effectLst>
            <a:outerShdw blurRad="381000" dist="317500" dir="8520000" sx="95000" sy="95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Effects | Facts – Climate Change: Vital Signs of the Planet">
            <a:extLst>
              <a:ext uri="{FF2B5EF4-FFF2-40B4-BE49-F238E27FC236}">
                <a16:creationId xmlns:a16="http://schemas.microsoft.com/office/drawing/2014/main" id="{3B5F4C0F-12BA-5128-0DD9-DB2EFFF1DC5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59581" y="1961423"/>
            <a:ext cx="6832417" cy="3364965"/>
          </a:xfrm>
          <a:prstGeom prst="rect">
            <a:avLst/>
          </a:prstGeom>
          <a:noFill/>
          <a:extLst>
            <a:ext uri="{909E8E84-426E-40DD-AFC4-6F175D3DCCD1}">
              <a14:hiddenFill xmlns:a14="http://schemas.microsoft.com/office/drawing/2010/main">
                <a:solidFill>
                  <a:srgbClr val="FFFFFF"/>
                </a:solidFill>
              </a14:hiddenFill>
            </a:ext>
          </a:extLst>
        </p:spPr>
      </p:pic>
      <p:cxnSp>
        <p:nvCxnSpPr>
          <p:cNvPr id="1055" name="Straight Connector 1054">
            <a:extLst>
              <a:ext uri="{FF2B5EF4-FFF2-40B4-BE49-F238E27FC236}">
                <a16:creationId xmlns:a16="http://schemas.microsoft.com/office/drawing/2014/main" id="{E58B1629-F209-47B0-BA59-6BD937DBB08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0AB63B17-B62E-93C2-5EC8-D5710F742128}"/>
              </a:ext>
            </a:extLst>
          </p:cNvPr>
          <p:cNvGraphicFramePr>
            <a:graphicFrameLocks noGrp="1"/>
          </p:cNvGraphicFramePr>
          <p:nvPr>
            <p:ph idx="1"/>
            <p:extLst>
              <p:ext uri="{D42A27DB-BD31-4B8C-83A1-F6EECF244321}">
                <p14:modId xmlns:p14="http://schemas.microsoft.com/office/powerpoint/2010/main" val="2815252812"/>
              </p:ext>
            </p:extLst>
          </p:nvPr>
        </p:nvGraphicFramePr>
        <p:xfrm>
          <a:off x="761803" y="2445249"/>
          <a:ext cx="4230482" cy="3672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268487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1B6A4D4B-DDD9-43B2-ACDA-5EE0441DC508}"/>
              </a:ext>
            </a:extLst>
          </p:cNvPr>
          <p:cNvPicPr>
            <a:picLocks noGrp="1" noChangeAspect="1"/>
          </p:cNvPicPr>
          <p:nvPr>
            <p:ph sz="quarter" idx="2"/>
          </p:nvPr>
        </p:nvPicPr>
        <p:blipFill>
          <a:blip r:embed="rId2"/>
          <a:stretch>
            <a:fillRect/>
          </a:stretch>
        </p:blipFill>
        <p:spPr>
          <a:xfrm>
            <a:off x="678731" y="360596"/>
            <a:ext cx="10592020" cy="5958011"/>
          </a:xfrm>
        </p:spPr>
      </p:pic>
      <p:sp>
        <p:nvSpPr>
          <p:cNvPr id="4" name="TextBox 3">
            <a:extLst>
              <a:ext uri="{FF2B5EF4-FFF2-40B4-BE49-F238E27FC236}">
                <a16:creationId xmlns:a16="http://schemas.microsoft.com/office/drawing/2014/main" id="{2A6059E8-ABA2-0B1A-2243-D9D7BDE5D638}"/>
              </a:ext>
            </a:extLst>
          </p:cNvPr>
          <p:cNvSpPr txBox="1"/>
          <p:nvPr/>
        </p:nvSpPr>
        <p:spPr>
          <a:xfrm>
            <a:off x="6096001" y="2178121"/>
            <a:ext cx="4250076" cy="2031325"/>
          </a:xfrm>
          <a:prstGeom prst="rect">
            <a:avLst/>
          </a:prstGeom>
          <a:solidFill>
            <a:schemeClr val="tx1">
              <a:lumMod val="75000"/>
              <a:lumOff val="25000"/>
            </a:schemeClr>
          </a:solidFill>
        </p:spPr>
        <p:txBody>
          <a:bodyPr wrap="square" rtlCol="0">
            <a:spAutoFit/>
          </a:bodyPr>
          <a:lstStyle/>
          <a:p>
            <a:pPr algn="ctr"/>
            <a:r>
              <a:rPr lang="en-US" sz="4200" dirty="0">
                <a:solidFill>
                  <a:schemeClr val="bg1"/>
                </a:solidFill>
                <a:latin typeface="Amasis MT Pro Black" panose="02040A04050005020304" pitchFamily="18" charset="0"/>
                <a:cs typeface="Aharoni" panose="02010803020104030203" pitchFamily="2" charset="-79"/>
              </a:rPr>
              <a:t>27,000</a:t>
            </a:r>
          </a:p>
          <a:p>
            <a:pPr algn="ctr"/>
            <a:r>
              <a:rPr lang="en-US" sz="4200" dirty="0">
                <a:solidFill>
                  <a:schemeClr val="bg1"/>
                </a:solidFill>
                <a:latin typeface="Amasis MT Pro Black" panose="02040A04050005020304" pitchFamily="18" charset="0"/>
                <a:cs typeface="Aharoni" panose="02010803020104030203" pitchFamily="2" charset="-79"/>
              </a:rPr>
              <a:t>Megawatts</a:t>
            </a:r>
          </a:p>
          <a:p>
            <a:endParaRPr lang="en-US" sz="4200" dirty="0">
              <a:latin typeface="Amasis MT Pro Black" panose="02040A04050005020304" pitchFamily="18" charset="0"/>
              <a:cs typeface="Aharoni" panose="02010803020104030203" pitchFamily="2" charset="-79"/>
            </a:endParaRPr>
          </a:p>
        </p:txBody>
      </p:sp>
    </p:spTree>
    <p:extLst>
      <p:ext uri="{BB962C8B-B14F-4D97-AF65-F5344CB8AC3E}">
        <p14:creationId xmlns:p14="http://schemas.microsoft.com/office/powerpoint/2010/main" val="39591542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Germany’s Amrumbank West offshore wind farm.">
            <a:extLst>
              <a:ext uri="{FF2B5EF4-FFF2-40B4-BE49-F238E27FC236}">
                <a16:creationId xmlns:a16="http://schemas.microsoft.com/office/drawing/2014/main" id="{F9DC14D8-F1A6-2892-33E0-56810ECC6446}"/>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6250"/>
          <a:stretch/>
        </p:blipFill>
        <p:spPr bwMode="auto">
          <a:xfrm>
            <a:off x="0" y="12"/>
            <a:ext cx="12192000" cy="68579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340A58B-744F-1415-BBE3-AA75A252B475}"/>
              </a:ext>
            </a:extLst>
          </p:cNvPr>
          <p:cNvSpPr>
            <a:spLocks noGrp="1"/>
          </p:cNvSpPr>
          <p:nvPr>
            <p:ph type="title"/>
          </p:nvPr>
        </p:nvSpPr>
        <p:spPr>
          <a:xfrm>
            <a:off x="372723" y="4956811"/>
            <a:ext cx="11439414" cy="897439"/>
          </a:xfrm>
        </p:spPr>
        <p:txBody>
          <a:bodyPr vert="horz" lIns="91440" tIns="45720" rIns="91440" bIns="45720" rtlCol="0" anchor="ctr">
            <a:normAutofit/>
          </a:bodyPr>
          <a:lstStyle/>
          <a:p>
            <a:pPr algn="ctr">
              <a:lnSpc>
                <a:spcPct val="83000"/>
              </a:lnSpc>
            </a:pPr>
            <a:r>
              <a:rPr lang="en-US" cap="all" spc="-100" dirty="0">
                <a:solidFill>
                  <a:schemeClr val="tx1"/>
                </a:solidFill>
              </a:rPr>
              <a:t>WHAT ABOUT USA?</a:t>
            </a:r>
          </a:p>
        </p:txBody>
      </p:sp>
    </p:spTree>
    <p:extLst>
      <p:ext uri="{BB962C8B-B14F-4D97-AF65-F5344CB8AC3E}">
        <p14:creationId xmlns:p14="http://schemas.microsoft.com/office/powerpoint/2010/main" val="22309370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514B989-D83C-DDDB-74F1-A12D0425D72D}"/>
              </a:ext>
            </a:extLst>
          </p:cNvPr>
          <p:cNvPicPr>
            <a:picLocks noGrp="1" noChangeAspect="1"/>
          </p:cNvPicPr>
          <p:nvPr>
            <p:ph idx="1"/>
          </p:nvPr>
        </p:nvPicPr>
        <p:blipFill rotWithShape="1">
          <a:blip r:embed="rId2"/>
          <a:srcRect/>
          <a:stretch/>
        </p:blipFill>
        <p:spPr>
          <a:xfrm>
            <a:off x="-1" y="10"/>
            <a:ext cx="12192000" cy="6857988"/>
          </a:xfrm>
          <a:prstGeom prst="rect">
            <a:avLst/>
          </a:prstGeom>
        </p:spPr>
      </p:pic>
    </p:spTree>
    <p:extLst>
      <p:ext uri="{BB962C8B-B14F-4D97-AF65-F5344CB8AC3E}">
        <p14:creationId xmlns:p14="http://schemas.microsoft.com/office/powerpoint/2010/main" val="23820209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lock Island - 1st US Offshore Wind Farm | Green City Times">
            <a:extLst>
              <a:ext uri="{FF2B5EF4-FFF2-40B4-BE49-F238E27FC236}">
                <a16:creationId xmlns:a16="http://schemas.microsoft.com/office/drawing/2014/main" id="{581B5E66-6FD2-40EC-9FFE-A91E94CC59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914400"/>
            <a:ext cx="857250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05747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Why collaboration is critical to offshore wind and port success">
            <a:extLst>
              <a:ext uri="{FF2B5EF4-FFF2-40B4-BE49-F238E27FC236}">
                <a16:creationId xmlns:a16="http://schemas.microsoft.com/office/drawing/2014/main" id="{90B42856-1775-78D1-B7D4-664180C82E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736" r="8779" b="1"/>
          <a:stretch/>
        </p:blipFill>
        <p:spPr bwMode="auto">
          <a:xfrm>
            <a:off x="424928" y="419292"/>
            <a:ext cx="5522976" cy="605332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15E4D5D-F782-4776-14F6-E76AC0F514D2}"/>
              </a:ext>
            </a:extLst>
          </p:cNvPr>
          <p:cNvSpPr>
            <a:spLocks noGrp="1"/>
          </p:cNvSpPr>
          <p:nvPr>
            <p:ph type="title"/>
          </p:nvPr>
        </p:nvSpPr>
        <p:spPr>
          <a:xfrm>
            <a:off x="6846137" y="727626"/>
            <a:ext cx="4602152" cy="1718225"/>
          </a:xfrm>
        </p:spPr>
        <p:txBody>
          <a:bodyPr>
            <a:normAutofit/>
          </a:bodyPr>
          <a:lstStyle/>
          <a:p>
            <a:r>
              <a:rPr lang="en-US" dirty="0"/>
              <a:t>OFFSHORE WIND BENEFITS</a:t>
            </a:r>
          </a:p>
        </p:txBody>
      </p:sp>
      <p:sp>
        <p:nvSpPr>
          <p:cNvPr id="3" name="Content Placeholder 2">
            <a:extLst>
              <a:ext uri="{FF2B5EF4-FFF2-40B4-BE49-F238E27FC236}">
                <a16:creationId xmlns:a16="http://schemas.microsoft.com/office/drawing/2014/main" id="{AE9A825F-A106-135B-FC23-015C6C421099}"/>
              </a:ext>
            </a:extLst>
          </p:cNvPr>
          <p:cNvSpPr>
            <a:spLocks noGrp="1"/>
          </p:cNvSpPr>
          <p:nvPr>
            <p:ph idx="1"/>
          </p:nvPr>
        </p:nvSpPr>
        <p:spPr>
          <a:xfrm>
            <a:off x="6846137" y="2538919"/>
            <a:ext cx="4602152" cy="3557805"/>
          </a:xfrm>
        </p:spPr>
        <p:txBody>
          <a:bodyPr>
            <a:normAutofit fontScale="92500" lnSpcReduction="20000"/>
          </a:bodyPr>
          <a:lstStyle/>
          <a:p>
            <a:r>
              <a:rPr lang="en-US" dirty="0"/>
              <a:t>9,000 mw will power 6 million homes and provide 30% of NY’s electricity, with power generated off the coasts of LI and NYC.</a:t>
            </a:r>
          </a:p>
          <a:p>
            <a:r>
              <a:rPr lang="en-US" dirty="0"/>
              <a:t>Offshore wind farms will create 10,000 local jobs in manufacturing, installation, and operations.  </a:t>
            </a:r>
          </a:p>
          <a:p>
            <a:r>
              <a:rPr lang="en-US" dirty="0"/>
              <a:t>Each project will be required to undergo an in-depth environmental review process, including opportunities for public comment.</a:t>
            </a:r>
          </a:p>
          <a:p>
            <a:endParaRPr lang="en-US" dirty="0"/>
          </a:p>
        </p:txBody>
      </p:sp>
    </p:spTree>
    <p:extLst>
      <p:ext uri="{BB962C8B-B14F-4D97-AF65-F5344CB8AC3E}">
        <p14:creationId xmlns:p14="http://schemas.microsoft.com/office/powerpoint/2010/main" val="42234254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nyserda map beacon">
            <a:extLst>
              <a:ext uri="{FF2B5EF4-FFF2-40B4-BE49-F238E27FC236}">
                <a16:creationId xmlns:a16="http://schemas.microsoft.com/office/drawing/2014/main" id="{B83FF3D2-DC3B-7101-C4F0-D8B59AE380C5}"/>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5137" b="15076"/>
          <a:stretch/>
        </p:blipFill>
        <p:spPr bwMode="auto">
          <a:xfrm>
            <a:off x="-1" y="10"/>
            <a:ext cx="12192000" cy="6857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94447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41A1CD4F-79B3-47AB-A83B-EA99732A530F}"/>
              </a:ext>
            </a:extLst>
          </p:cNvPr>
          <p:cNvGraphicFramePr>
            <a:graphicFrameLocks noGrp="1"/>
          </p:cNvGraphicFramePr>
          <p:nvPr/>
        </p:nvGraphicFramePr>
        <p:xfrm>
          <a:off x="801539" y="1317829"/>
          <a:ext cx="10588924" cy="4222342"/>
        </p:xfrm>
        <a:graphic>
          <a:graphicData uri="http://schemas.openxmlformats.org/drawingml/2006/table">
            <a:tbl>
              <a:tblPr firstRow="1" firstCol="1" bandRow="1">
                <a:tableStyleId>{5C22544A-7EE6-4342-B048-85BDC9FD1C3A}</a:tableStyleId>
              </a:tblPr>
              <a:tblGrid>
                <a:gridCol w="2376519">
                  <a:extLst>
                    <a:ext uri="{9D8B030D-6E8A-4147-A177-3AD203B41FA5}">
                      <a16:colId xmlns:a16="http://schemas.microsoft.com/office/drawing/2014/main" val="4157227769"/>
                    </a:ext>
                  </a:extLst>
                </a:gridCol>
                <a:gridCol w="2071212">
                  <a:extLst>
                    <a:ext uri="{9D8B030D-6E8A-4147-A177-3AD203B41FA5}">
                      <a16:colId xmlns:a16="http://schemas.microsoft.com/office/drawing/2014/main" val="1155753171"/>
                    </a:ext>
                  </a:extLst>
                </a:gridCol>
                <a:gridCol w="2283331">
                  <a:extLst>
                    <a:ext uri="{9D8B030D-6E8A-4147-A177-3AD203B41FA5}">
                      <a16:colId xmlns:a16="http://schemas.microsoft.com/office/drawing/2014/main" val="1517969024"/>
                    </a:ext>
                  </a:extLst>
                </a:gridCol>
                <a:gridCol w="1750152">
                  <a:extLst>
                    <a:ext uri="{9D8B030D-6E8A-4147-A177-3AD203B41FA5}">
                      <a16:colId xmlns:a16="http://schemas.microsoft.com/office/drawing/2014/main" val="2310870709"/>
                    </a:ext>
                  </a:extLst>
                </a:gridCol>
                <a:gridCol w="2107710">
                  <a:extLst>
                    <a:ext uri="{9D8B030D-6E8A-4147-A177-3AD203B41FA5}">
                      <a16:colId xmlns:a16="http://schemas.microsoft.com/office/drawing/2014/main" val="2922720210"/>
                    </a:ext>
                  </a:extLst>
                </a:gridCol>
              </a:tblGrid>
              <a:tr h="276982">
                <a:tc>
                  <a:txBody>
                    <a:bodyPr/>
                    <a:lstStyle/>
                    <a:p>
                      <a:pPr marL="0" marR="0">
                        <a:lnSpc>
                          <a:spcPct val="107000"/>
                        </a:lnSpc>
                        <a:spcBef>
                          <a:spcPts val="0"/>
                        </a:spcBef>
                        <a:spcAft>
                          <a:spcPts val="0"/>
                        </a:spcAft>
                      </a:pPr>
                      <a:r>
                        <a:rPr lang="en-US" sz="1600">
                          <a:effectLst/>
                        </a:rPr>
                        <a:t>Project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482" marR="60482" marT="0" marB="0"/>
                </a:tc>
                <a:tc>
                  <a:txBody>
                    <a:bodyPr/>
                    <a:lstStyle/>
                    <a:p>
                      <a:pPr marL="0" marR="0">
                        <a:lnSpc>
                          <a:spcPct val="107000"/>
                        </a:lnSpc>
                        <a:spcBef>
                          <a:spcPts val="0"/>
                        </a:spcBef>
                        <a:spcAft>
                          <a:spcPts val="0"/>
                        </a:spcAft>
                      </a:pPr>
                      <a:r>
                        <a:rPr lang="en-US" sz="1600">
                          <a:effectLst/>
                        </a:rPr>
                        <a:t>Capacity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482" marR="60482" marT="0" marB="0"/>
                </a:tc>
                <a:tc>
                  <a:txBody>
                    <a:bodyPr/>
                    <a:lstStyle/>
                    <a:p>
                      <a:pPr marL="0" marR="0">
                        <a:lnSpc>
                          <a:spcPct val="107000"/>
                        </a:lnSpc>
                        <a:spcBef>
                          <a:spcPts val="0"/>
                        </a:spcBef>
                        <a:spcAft>
                          <a:spcPts val="0"/>
                        </a:spcAft>
                      </a:pPr>
                      <a:r>
                        <a:rPr lang="en-US" sz="1600">
                          <a:effectLst/>
                        </a:rPr>
                        <a:t>Location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482" marR="60482" marT="0" marB="0"/>
                </a:tc>
                <a:tc>
                  <a:txBody>
                    <a:bodyPr/>
                    <a:lstStyle/>
                    <a:p>
                      <a:pPr marL="0" marR="0">
                        <a:lnSpc>
                          <a:spcPct val="107000"/>
                        </a:lnSpc>
                        <a:spcBef>
                          <a:spcPts val="0"/>
                        </a:spcBef>
                        <a:spcAft>
                          <a:spcPts val="0"/>
                        </a:spcAft>
                      </a:pPr>
                      <a:r>
                        <a:rPr lang="en-US" sz="1600">
                          <a:effectLst/>
                        </a:rPr>
                        <a:t>Review Process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482" marR="60482" marT="0" marB="0"/>
                </a:tc>
                <a:tc>
                  <a:txBody>
                    <a:bodyPr/>
                    <a:lstStyle/>
                    <a:p>
                      <a:pPr marL="0" marR="0">
                        <a:lnSpc>
                          <a:spcPct val="107000"/>
                        </a:lnSpc>
                        <a:spcBef>
                          <a:spcPts val="0"/>
                        </a:spcBef>
                        <a:spcAft>
                          <a:spcPts val="0"/>
                        </a:spcAft>
                      </a:pPr>
                      <a:r>
                        <a:rPr lang="en-US" sz="1600">
                          <a:effectLst/>
                        </a:rPr>
                        <a:t>Completion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482" marR="60482" marT="0" marB="0"/>
                </a:tc>
                <a:extLst>
                  <a:ext uri="{0D108BD9-81ED-4DB2-BD59-A6C34878D82A}">
                    <a16:rowId xmlns:a16="http://schemas.microsoft.com/office/drawing/2014/main" val="3531653376"/>
                  </a:ext>
                </a:extLst>
              </a:tr>
              <a:tr h="789072">
                <a:tc>
                  <a:txBody>
                    <a:bodyPr/>
                    <a:lstStyle/>
                    <a:p>
                      <a:pPr marL="0" marR="0">
                        <a:lnSpc>
                          <a:spcPct val="107000"/>
                        </a:lnSpc>
                        <a:spcBef>
                          <a:spcPts val="0"/>
                        </a:spcBef>
                        <a:spcAft>
                          <a:spcPts val="0"/>
                        </a:spcAft>
                      </a:pPr>
                      <a:r>
                        <a:rPr lang="en-US" sz="1600">
                          <a:effectLst/>
                        </a:rPr>
                        <a:t>South Fork Wind Farm</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482" marR="60482" marT="0" marB="0"/>
                </a:tc>
                <a:tc>
                  <a:txBody>
                    <a:bodyPr/>
                    <a:lstStyle/>
                    <a:p>
                      <a:pPr marL="0" marR="0">
                        <a:lnSpc>
                          <a:spcPct val="107000"/>
                        </a:lnSpc>
                        <a:spcBef>
                          <a:spcPts val="0"/>
                        </a:spcBef>
                        <a:spcAft>
                          <a:spcPts val="0"/>
                        </a:spcAft>
                      </a:pPr>
                      <a:r>
                        <a:rPr lang="en-US" sz="1600">
                          <a:effectLst/>
                        </a:rPr>
                        <a:t>130 mw 70,000 homes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482" marR="60482" marT="0" marB="0"/>
                </a:tc>
                <a:tc>
                  <a:txBody>
                    <a:bodyPr/>
                    <a:lstStyle/>
                    <a:p>
                      <a:pPr marL="0" marR="0">
                        <a:lnSpc>
                          <a:spcPct val="107000"/>
                        </a:lnSpc>
                        <a:spcBef>
                          <a:spcPts val="0"/>
                        </a:spcBef>
                        <a:spcAft>
                          <a:spcPts val="0"/>
                        </a:spcAft>
                      </a:pPr>
                      <a:r>
                        <a:rPr lang="en-US" sz="1600">
                          <a:effectLst/>
                        </a:rPr>
                        <a:t>35 miles off Montauk, connects to East Hampton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482" marR="60482" marT="0" marB="0"/>
                </a:tc>
                <a:tc>
                  <a:txBody>
                    <a:bodyPr/>
                    <a:lstStyle/>
                    <a:p>
                      <a:pPr marL="0" marR="0">
                        <a:lnSpc>
                          <a:spcPct val="107000"/>
                        </a:lnSpc>
                        <a:spcBef>
                          <a:spcPts val="0"/>
                        </a:spcBef>
                        <a:spcAft>
                          <a:spcPts val="0"/>
                        </a:spcAft>
                      </a:pPr>
                      <a:r>
                        <a:rPr lang="en-US" sz="1600">
                          <a:effectLst/>
                        </a:rPr>
                        <a:t>Approved by BOEM, under construction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482" marR="60482" marT="0" marB="0"/>
                </a:tc>
                <a:tc>
                  <a:txBody>
                    <a:bodyPr/>
                    <a:lstStyle/>
                    <a:p>
                      <a:pPr marL="0" marR="0">
                        <a:lnSpc>
                          <a:spcPct val="107000"/>
                        </a:lnSpc>
                        <a:spcBef>
                          <a:spcPts val="0"/>
                        </a:spcBef>
                        <a:spcAft>
                          <a:spcPts val="0"/>
                        </a:spcAft>
                      </a:pPr>
                      <a:r>
                        <a:rPr lang="en-US" sz="1600">
                          <a:effectLst/>
                        </a:rPr>
                        <a:t>Expected to be operational the end of 2023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482" marR="60482" marT="0" marB="0"/>
                </a:tc>
                <a:extLst>
                  <a:ext uri="{0D108BD9-81ED-4DB2-BD59-A6C34878D82A}">
                    <a16:rowId xmlns:a16="http://schemas.microsoft.com/office/drawing/2014/main" val="270849088"/>
                  </a:ext>
                </a:extLst>
              </a:tr>
              <a:tr h="1045117">
                <a:tc>
                  <a:txBody>
                    <a:bodyPr/>
                    <a:lstStyle/>
                    <a:p>
                      <a:pPr marL="0" marR="0">
                        <a:lnSpc>
                          <a:spcPct val="107000"/>
                        </a:lnSpc>
                        <a:spcBef>
                          <a:spcPts val="0"/>
                        </a:spcBef>
                        <a:spcAft>
                          <a:spcPts val="0"/>
                        </a:spcAft>
                      </a:pPr>
                      <a:r>
                        <a:rPr lang="en-US" sz="1600">
                          <a:effectLst/>
                        </a:rPr>
                        <a:t>Empire Wind 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482" marR="60482" marT="0" marB="0"/>
                </a:tc>
                <a:tc>
                  <a:txBody>
                    <a:bodyPr/>
                    <a:lstStyle/>
                    <a:p>
                      <a:pPr marL="0" marR="0">
                        <a:lnSpc>
                          <a:spcPct val="107000"/>
                        </a:lnSpc>
                        <a:spcBef>
                          <a:spcPts val="0"/>
                        </a:spcBef>
                        <a:spcAft>
                          <a:spcPts val="0"/>
                        </a:spcAft>
                      </a:pPr>
                      <a:r>
                        <a:rPr lang="en-US" sz="1600">
                          <a:effectLst/>
                        </a:rPr>
                        <a:t>800+ mw 500,000 homes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482" marR="60482" marT="0" marB="0"/>
                </a:tc>
                <a:tc>
                  <a:txBody>
                    <a:bodyPr/>
                    <a:lstStyle/>
                    <a:p>
                      <a:pPr marL="0" marR="0">
                        <a:lnSpc>
                          <a:spcPct val="107000"/>
                        </a:lnSpc>
                        <a:spcBef>
                          <a:spcPts val="0"/>
                        </a:spcBef>
                        <a:spcAft>
                          <a:spcPts val="0"/>
                        </a:spcAft>
                      </a:pPr>
                      <a:r>
                        <a:rPr lang="en-US" sz="1600">
                          <a:effectLst/>
                        </a:rPr>
                        <a:t>20 miles off the Rockaways, connects to South Brooklyn Marine Terminal</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482" marR="60482" marT="0" marB="0"/>
                </a:tc>
                <a:tc>
                  <a:txBody>
                    <a:bodyPr/>
                    <a:lstStyle/>
                    <a:p>
                      <a:pPr marL="0" marR="0">
                        <a:lnSpc>
                          <a:spcPct val="107000"/>
                        </a:lnSpc>
                        <a:spcBef>
                          <a:spcPts val="0"/>
                        </a:spcBef>
                        <a:spcAft>
                          <a:spcPts val="0"/>
                        </a:spcAft>
                      </a:pPr>
                      <a:r>
                        <a:rPr lang="en-US" sz="1600">
                          <a:effectLst/>
                        </a:rPr>
                        <a:t>Federal review launched in 2021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482" marR="60482" marT="0" marB="0"/>
                </a:tc>
                <a:tc>
                  <a:txBody>
                    <a:bodyPr/>
                    <a:lstStyle/>
                    <a:p>
                      <a:pPr marL="0" marR="0">
                        <a:lnSpc>
                          <a:spcPct val="107000"/>
                        </a:lnSpc>
                        <a:spcBef>
                          <a:spcPts val="0"/>
                        </a:spcBef>
                        <a:spcAft>
                          <a:spcPts val="0"/>
                        </a:spcAft>
                      </a:pPr>
                      <a:r>
                        <a:rPr lang="en-US" sz="1600">
                          <a:effectLst/>
                        </a:rPr>
                        <a:t>Expected to be operational by 2026</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482" marR="60482" marT="0" marB="0"/>
                </a:tc>
                <a:extLst>
                  <a:ext uri="{0D108BD9-81ED-4DB2-BD59-A6C34878D82A}">
                    <a16:rowId xmlns:a16="http://schemas.microsoft.com/office/drawing/2014/main" val="3783644860"/>
                  </a:ext>
                </a:extLst>
              </a:tr>
              <a:tr h="789072">
                <a:tc>
                  <a:txBody>
                    <a:bodyPr/>
                    <a:lstStyle/>
                    <a:p>
                      <a:pPr marL="0" marR="0">
                        <a:lnSpc>
                          <a:spcPct val="107000"/>
                        </a:lnSpc>
                        <a:spcBef>
                          <a:spcPts val="0"/>
                        </a:spcBef>
                        <a:spcAft>
                          <a:spcPts val="0"/>
                        </a:spcAft>
                      </a:pPr>
                      <a:r>
                        <a:rPr lang="en-US" sz="1600">
                          <a:effectLst/>
                        </a:rPr>
                        <a:t>Empire Wind 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482" marR="60482" marT="0" marB="0"/>
                </a:tc>
                <a:tc>
                  <a:txBody>
                    <a:bodyPr/>
                    <a:lstStyle/>
                    <a:p>
                      <a:pPr marL="0" marR="0">
                        <a:lnSpc>
                          <a:spcPct val="107000"/>
                        </a:lnSpc>
                        <a:spcBef>
                          <a:spcPts val="0"/>
                        </a:spcBef>
                        <a:spcAft>
                          <a:spcPts val="0"/>
                        </a:spcAft>
                      </a:pPr>
                      <a:r>
                        <a:rPr lang="en-US" sz="1600">
                          <a:effectLst/>
                        </a:rPr>
                        <a:t>1,260 mw 600,000+ homes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482" marR="60482" marT="0" marB="0"/>
                </a:tc>
                <a:tc>
                  <a:txBody>
                    <a:bodyPr/>
                    <a:lstStyle/>
                    <a:p>
                      <a:pPr marL="0" marR="0">
                        <a:lnSpc>
                          <a:spcPct val="107000"/>
                        </a:lnSpc>
                        <a:spcBef>
                          <a:spcPts val="0"/>
                        </a:spcBef>
                        <a:spcAft>
                          <a:spcPts val="0"/>
                        </a:spcAft>
                      </a:pPr>
                      <a:r>
                        <a:rPr lang="en-US" sz="1600">
                          <a:effectLst/>
                        </a:rPr>
                        <a:t>Off the south shore of LI, connects to Island Park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482" marR="60482" marT="0" marB="0"/>
                </a:tc>
                <a:tc>
                  <a:txBody>
                    <a:bodyPr/>
                    <a:lstStyle/>
                    <a:p>
                      <a:pPr marL="0" marR="0">
                        <a:lnSpc>
                          <a:spcPct val="107000"/>
                        </a:lnSpc>
                        <a:spcBef>
                          <a:spcPts val="0"/>
                        </a:spcBef>
                        <a:spcAft>
                          <a:spcPts val="0"/>
                        </a:spcAft>
                      </a:pPr>
                      <a:r>
                        <a:rPr lang="en-US" sz="1600">
                          <a:effectLst/>
                        </a:rPr>
                        <a:t>Federal review launched in 2021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482" marR="60482" marT="0" marB="0"/>
                </a:tc>
                <a:tc>
                  <a:txBody>
                    <a:bodyPr/>
                    <a:lstStyle/>
                    <a:p>
                      <a:pPr marL="0" marR="0">
                        <a:lnSpc>
                          <a:spcPct val="107000"/>
                        </a:lnSpc>
                        <a:spcBef>
                          <a:spcPts val="0"/>
                        </a:spcBef>
                        <a:spcAft>
                          <a:spcPts val="0"/>
                        </a:spcAft>
                      </a:pPr>
                      <a:r>
                        <a:rPr lang="en-US" sz="1600">
                          <a:effectLst/>
                        </a:rPr>
                        <a:t>Expected to be operational by 2026</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482" marR="60482" marT="0" marB="0"/>
                </a:tc>
                <a:extLst>
                  <a:ext uri="{0D108BD9-81ED-4DB2-BD59-A6C34878D82A}">
                    <a16:rowId xmlns:a16="http://schemas.microsoft.com/office/drawing/2014/main" val="2049546439"/>
                  </a:ext>
                </a:extLst>
              </a:tr>
              <a:tr h="533027">
                <a:tc>
                  <a:txBody>
                    <a:bodyPr/>
                    <a:lstStyle/>
                    <a:p>
                      <a:pPr marL="0" marR="0">
                        <a:lnSpc>
                          <a:spcPct val="107000"/>
                        </a:lnSpc>
                        <a:spcBef>
                          <a:spcPts val="0"/>
                        </a:spcBef>
                        <a:spcAft>
                          <a:spcPts val="0"/>
                        </a:spcAft>
                      </a:pPr>
                      <a:r>
                        <a:rPr lang="en-US" sz="1600">
                          <a:effectLst/>
                        </a:rPr>
                        <a:t>Sunrise Wind</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482" marR="60482" marT="0" marB="0"/>
                </a:tc>
                <a:tc>
                  <a:txBody>
                    <a:bodyPr/>
                    <a:lstStyle/>
                    <a:p>
                      <a:pPr marL="0" marR="0">
                        <a:lnSpc>
                          <a:spcPct val="107000"/>
                        </a:lnSpc>
                        <a:spcBef>
                          <a:spcPts val="0"/>
                        </a:spcBef>
                        <a:spcAft>
                          <a:spcPts val="0"/>
                        </a:spcAft>
                      </a:pPr>
                      <a:r>
                        <a:rPr lang="en-US" sz="1600">
                          <a:effectLst/>
                        </a:rPr>
                        <a:t>880 mw</a:t>
                      </a:r>
                    </a:p>
                    <a:p>
                      <a:pPr marL="0" marR="0">
                        <a:lnSpc>
                          <a:spcPct val="107000"/>
                        </a:lnSpc>
                        <a:spcBef>
                          <a:spcPts val="0"/>
                        </a:spcBef>
                        <a:spcAft>
                          <a:spcPts val="0"/>
                        </a:spcAft>
                      </a:pPr>
                      <a:r>
                        <a:rPr lang="en-US" sz="1600">
                          <a:effectLst/>
                        </a:rPr>
                        <a:t>500,000 homes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482" marR="60482" marT="0" marB="0"/>
                </a:tc>
                <a:tc>
                  <a:txBody>
                    <a:bodyPr/>
                    <a:lstStyle/>
                    <a:p>
                      <a:pPr marL="0" marR="0">
                        <a:lnSpc>
                          <a:spcPct val="107000"/>
                        </a:lnSpc>
                        <a:spcBef>
                          <a:spcPts val="0"/>
                        </a:spcBef>
                        <a:spcAft>
                          <a:spcPts val="0"/>
                        </a:spcAft>
                      </a:pPr>
                      <a:r>
                        <a:rPr lang="en-US" sz="1600">
                          <a:effectLst/>
                        </a:rPr>
                        <a:t>30 miles off Montauk, connects to Holbrook</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482" marR="60482" marT="0" marB="0"/>
                </a:tc>
                <a:tc>
                  <a:txBody>
                    <a:bodyPr/>
                    <a:lstStyle/>
                    <a:p>
                      <a:pPr marL="0" marR="0">
                        <a:lnSpc>
                          <a:spcPct val="107000"/>
                        </a:lnSpc>
                        <a:spcBef>
                          <a:spcPts val="0"/>
                        </a:spcBef>
                        <a:spcAft>
                          <a:spcPts val="0"/>
                        </a:spcAft>
                      </a:pPr>
                      <a:r>
                        <a:rPr lang="en-US" sz="1600">
                          <a:effectLst/>
                        </a:rPr>
                        <a:t>Federal review launched in 2021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482" marR="60482" marT="0" marB="0"/>
                </a:tc>
                <a:tc>
                  <a:txBody>
                    <a:bodyPr/>
                    <a:lstStyle/>
                    <a:p>
                      <a:pPr marL="0" marR="0">
                        <a:lnSpc>
                          <a:spcPct val="107000"/>
                        </a:lnSpc>
                        <a:spcBef>
                          <a:spcPts val="0"/>
                        </a:spcBef>
                        <a:spcAft>
                          <a:spcPts val="0"/>
                        </a:spcAft>
                      </a:pPr>
                      <a:r>
                        <a:rPr lang="en-US" sz="1600">
                          <a:effectLst/>
                        </a:rPr>
                        <a:t>Expected to be operational by 2025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482" marR="60482" marT="0" marB="0"/>
                </a:tc>
                <a:extLst>
                  <a:ext uri="{0D108BD9-81ED-4DB2-BD59-A6C34878D82A}">
                    <a16:rowId xmlns:a16="http://schemas.microsoft.com/office/drawing/2014/main" val="1846330881"/>
                  </a:ext>
                </a:extLst>
              </a:tr>
              <a:tr h="789072">
                <a:tc>
                  <a:txBody>
                    <a:bodyPr/>
                    <a:lstStyle/>
                    <a:p>
                      <a:pPr marL="0" marR="0">
                        <a:lnSpc>
                          <a:spcPct val="107000"/>
                        </a:lnSpc>
                        <a:spcBef>
                          <a:spcPts val="0"/>
                        </a:spcBef>
                        <a:spcAft>
                          <a:spcPts val="0"/>
                        </a:spcAft>
                      </a:pPr>
                      <a:r>
                        <a:rPr lang="en-US" sz="1600">
                          <a:effectLst/>
                        </a:rPr>
                        <a:t>Beacon Wind</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482" marR="60482" marT="0" marB="0"/>
                </a:tc>
                <a:tc>
                  <a:txBody>
                    <a:bodyPr/>
                    <a:lstStyle/>
                    <a:p>
                      <a:pPr marL="0" marR="0">
                        <a:lnSpc>
                          <a:spcPct val="107000"/>
                        </a:lnSpc>
                        <a:spcBef>
                          <a:spcPts val="0"/>
                        </a:spcBef>
                        <a:spcAft>
                          <a:spcPts val="0"/>
                        </a:spcAft>
                      </a:pPr>
                      <a:r>
                        <a:rPr lang="en-US" sz="1600">
                          <a:effectLst/>
                        </a:rPr>
                        <a:t>1,230 mw 600,000+ homes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482" marR="60482" marT="0" marB="0"/>
                </a:tc>
                <a:tc>
                  <a:txBody>
                    <a:bodyPr/>
                    <a:lstStyle/>
                    <a:p>
                      <a:pPr marL="0" marR="0">
                        <a:lnSpc>
                          <a:spcPct val="107000"/>
                        </a:lnSpc>
                        <a:spcBef>
                          <a:spcPts val="0"/>
                        </a:spcBef>
                        <a:spcAft>
                          <a:spcPts val="0"/>
                        </a:spcAft>
                      </a:pPr>
                      <a:r>
                        <a:rPr lang="en-US" sz="1600">
                          <a:effectLst/>
                        </a:rPr>
                        <a:t>50 miles off Montauk, connects to Astoria via cable under LI Sound</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482" marR="60482" marT="0" marB="0"/>
                </a:tc>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482" marR="60482" marT="0" marB="0"/>
                </a:tc>
                <a:tc>
                  <a:txBody>
                    <a:bodyPr/>
                    <a:lstStyle/>
                    <a:p>
                      <a:pPr marL="0" marR="0">
                        <a:lnSpc>
                          <a:spcPct val="107000"/>
                        </a:lnSpc>
                        <a:spcBef>
                          <a:spcPts val="0"/>
                        </a:spcBef>
                        <a:spcAft>
                          <a:spcPts val="0"/>
                        </a:spcAft>
                      </a:pPr>
                      <a:r>
                        <a:rPr lang="en-US" sz="1600">
                          <a:effectLst/>
                        </a:rPr>
                        <a:t>Expected to be operational by 2028</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482" marR="60482" marT="0" marB="0"/>
                </a:tc>
                <a:extLst>
                  <a:ext uri="{0D108BD9-81ED-4DB2-BD59-A6C34878D82A}">
                    <a16:rowId xmlns:a16="http://schemas.microsoft.com/office/drawing/2014/main" val="3319918368"/>
                  </a:ext>
                </a:extLst>
              </a:tr>
            </a:tbl>
          </a:graphicData>
        </a:graphic>
      </p:graphicFrame>
    </p:spTree>
    <p:extLst>
      <p:ext uri="{BB962C8B-B14F-4D97-AF65-F5344CB8AC3E}">
        <p14:creationId xmlns:p14="http://schemas.microsoft.com/office/powerpoint/2010/main" val="37711799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9" descr="May be an image of 6 people and people standing">
            <a:extLst>
              <a:ext uri="{FF2B5EF4-FFF2-40B4-BE49-F238E27FC236}">
                <a16:creationId xmlns:a16="http://schemas.microsoft.com/office/drawing/2014/main" id="{4282E805-21F4-4ACD-2559-43C802EFDCE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18"/>
          <a:stretch/>
        </p:blipFill>
        <p:spPr bwMode="auto">
          <a:xfrm>
            <a:off x="630501" y="978043"/>
            <a:ext cx="3406261" cy="255770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May be an image of 2 people and text that says 'New Yor st OF WEARENY Wind Farm New York's First Offshore Lovth EW E V'">
            <a:extLst>
              <a:ext uri="{FF2B5EF4-FFF2-40B4-BE49-F238E27FC236}">
                <a16:creationId xmlns:a16="http://schemas.microsoft.com/office/drawing/2014/main" id="{96FCA73C-F605-9477-B8BF-F692655985F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92" t="6544" r="13462"/>
          <a:stretch/>
        </p:blipFill>
        <p:spPr bwMode="auto">
          <a:xfrm>
            <a:off x="4357915" y="744573"/>
            <a:ext cx="3406261" cy="302807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1" descr="May be an image of 5 people and people standing">
            <a:extLst>
              <a:ext uri="{FF2B5EF4-FFF2-40B4-BE49-F238E27FC236}">
                <a16:creationId xmlns:a16="http://schemas.microsoft.com/office/drawing/2014/main" id="{30E498B9-7ECA-BF6E-57DB-7FC26F27D50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8086489" y="983805"/>
            <a:ext cx="3406263" cy="254618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B14CFE4-A701-4874-43CD-6DD78831ED73}"/>
              </a:ext>
            </a:extLst>
          </p:cNvPr>
          <p:cNvSpPr>
            <a:spLocks noGrp="1"/>
          </p:cNvSpPr>
          <p:nvPr>
            <p:ph type="title"/>
          </p:nvPr>
        </p:nvSpPr>
        <p:spPr>
          <a:xfrm>
            <a:off x="310776" y="4495893"/>
            <a:ext cx="5588000" cy="1923571"/>
          </a:xfrm>
        </p:spPr>
        <p:txBody>
          <a:bodyPr>
            <a:normAutofit/>
          </a:bodyPr>
          <a:lstStyle/>
          <a:p>
            <a:pPr algn="r"/>
            <a:r>
              <a:rPr lang="en-US">
                <a:solidFill>
                  <a:schemeClr val="tx1"/>
                </a:solidFill>
              </a:rPr>
              <a:t>NY’s First Offshore Wind Farm</a:t>
            </a:r>
          </a:p>
        </p:txBody>
      </p:sp>
      <p:sp>
        <p:nvSpPr>
          <p:cNvPr id="3" name="Content Placeholder 2">
            <a:extLst>
              <a:ext uri="{FF2B5EF4-FFF2-40B4-BE49-F238E27FC236}">
                <a16:creationId xmlns:a16="http://schemas.microsoft.com/office/drawing/2014/main" id="{8A52E5C4-074B-CD29-01D5-F41332B20DF0}"/>
              </a:ext>
            </a:extLst>
          </p:cNvPr>
          <p:cNvSpPr>
            <a:spLocks noGrp="1"/>
          </p:cNvSpPr>
          <p:nvPr>
            <p:ph idx="1"/>
          </p:nvPr>
        </p:nvSpPr>
        <p:spPr>
          <a:xfrm>
            <a:off x="6256866" y="4495893"/>
            <a:ext cx="5624355" cy="1923570"/>
          </a:xfrm>
        </p:spPr>
        <p:txBody>
          <a:bodyPr anchor="ctr">
            <a:normAutofit fontScale="92500" lnSpcReduction="20000"/>
          </a:bodyPr>
          <a:lstStyle/>
          <a:p>
            <a:r>
              <a:rPr lang="en-US" dirty="0"/>
              <a:t>South Fork Wind broke ground in February 2022 and is currently under construction. </a:t>
            </a:r>
          </a:p>
          <a:p>
            <a:r>
              <a:rPr lang="en-US" dirty="0"/>
              <a:t>They will install 12 turbines 30+ miles off Montauk and build a cable connection from the turbines to a substation in East Hampton via </a:t>
            </a:r>
            <a:r>
              <a:rPr lang="en-US" dirty="0" err="1"/>
              <a:t>Wainscott</a:t>
            </a:r>
            <a:r>
              <a:rPr lang="en-US" dirty="0"/>
              <a:t> beach.</a:t>
            </a:r>
          </a:p>
          <a:p>
            <a:endParaRPr lang="en-US" dirty="0"/>
          </a:p>
        </p:txBody>
      </p:sp>
    </p:spTree>
    <p:extLst>
      <p:ext uri="{BB962C8B-B14F-4D97-AF65-F5344CB8AC3E}">
        <p14:creationId xmlns:p14="http://schemas.microsoft.com/office/powerpoint/2010/main" val="3297755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C4815-8DA1-BF2D-8C44-1994A18D6597}"/>
              </a:ext>
            </a:extLst>
          </p:cNvPr>
          <p:cNvSpPr>
            <a:spLocks noGrp="1"/>
          </p:cNvSpPr>
          <p:nvPr>
            <p:ph type="title"/>
          </p:nvPr>
        </p:nvSpPr>
        <p:spPr/>
        <p:txBody>
          <a:bodyPr/>
          <a:lstStyle/>
          <a:p>
            <a:r>
              <a:rPr kumimoji="0" lang="en-US" sz="4400" b="0" i="0" u="none" strike="noStrike" kern="1200" cap="small" spc="0" normalizeH="0" baseline="0" noProof="0" dirty="0">
                <a:ln>
                  <a:noFill/>
                </a:ln>
                <a:solidFill>
                  <a:schemeClr val="tx1"/>
                </a:solidFill>
                <a:effectLst/>
                <a:uLnTx/>
                <a:uFillTx/>
                <a:latin typeface="+mj-lt"/>
                <a:ea typeface="+mj-ea"/>
                <a:cs typeface="+mj-cs"/>
              </a:rPr>
              <a:t>Offshore</a:t>
            </a:r>
            <a:r>
              <a:rPr kumimoji="0" lang="en-US" sz="4400" b="0" i="0" u="none" strike="noStrike" kern="1200" cap="small" spc="0" normalizeH="0" noProof="0" dirty="0">
                <a:ln>
                  <a:noFill/>
                </a:ln>
                <a:solidFill>
                  <a:schemeClr val="tx1"/>
                </a:solidFill>
                <a:effectLst/>
                <a:uLnTx/>
                <a:uFillTx/>
                <a:latin typeface="+mj-lt"/>
                <a:ea typeface="+mj-ea"/>
                <a:cs typeface="+mj-cs"/>
              </a:rPr>
              <a:t> Wind--Benefits</a:t>
            </a:r>
            <a:endParaRPr lang="en-US" dirty="0">
              <a:solidFill>
                <a:schemeClr val="tx1"/>
              </a:solidFill>
            </a:endParaRPr>
          </a:p>
        </p:txBody>
      </p:sp>
      <p:sp>
        <p:nvSpPr>
          <p:cNvPr id="3" name="Content Placeholder 2">
            <a:extLst>
              <a:ext uri="{FF2B5EF4-FFF2-40B4-BE49-F238E27FC236}">
                <a16:creationId xmlns:a16="http://schemas.microsoft.com/office/drawing/2014/main" id="{FD7E13CD-8C70-1ED6-9AE3-711F00C114EF}"/>
              </a:ext>
            </a:extLst>
          </p:cNvPr>
          <p:cNvSpPr>
            <a:spLocks noGrp="1"/>
          </p:cNvSpPr>
          <p:nvPr>
            <p:ph idx="1"/>
          </p:nvPr>
        </p:nvSpPr>
        <p:spPr>
          <a:xfrm>
            <a:off x="942975" y="1922145"/>
            <a:ext cx="10058400" cy="3849624"/>
          </a:xfrm>
        </p:spPr>
        <p:txBody>
          <a:bodyPr>
            <a:normAutofit fontScale="92500" lnSpcReduction="10000"/>
          </a:bodyPr>
          <a:lstStyle/>
          <a:p>
            <a:pPr marL="0" marR="0" lvl="0" indent="0" algn="l" defTabSz="914400" rtl="0" eaLnBrk="1" fontAlgn="auto" latinLnBrk="0" hangingPunct="1">
              <a:lnSpc>
                <a:spcPct val="107000"/>
              </a:lnSpc>
              <a:spcBef>
                <a:spcPts val="0"/>
              </a:spcBef>
              <a:spcAft>
                <a:spcPts val="800"/>
              </a:spcAft>
              <a:buClr>
                <a:srgbClr val="0F6FC6"/>
              </a:buClr>
              <a:buSzPct val="70000"/>
              <a:buFont typeface="Wingdings"/>
              <a:buNone/>
              <a:tabLst/>
              <a:defRPr/>
            </a:pPr>
            <a:r>
              <a:rPr kumimoji="0" lang="en-US" sz="17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New York City </a:t>
            </a:r>
          </a:p>
          <a:p>
            <a:pPr marL="274320" marR="0" lvl="0" indent="-274320" algn="l" defTabSz="914400" rtl="0" eaLnBrk="1" fontAlgn="auto" latinLnBrk="0" hangingPunct="1">
              <a:lnSpc>
                <a:spcPct val="107000"/>
              </a:lnSpc>
              <a:spcBef>
                <a:spcPts val="0"/>
              </a:spcBef>
              <a:spcAft>
                <a:spcPts val="800"/>
              </a:spcAft>
              <a:buClr>
                <a:srgbClr val="0F6FC6"/>
              </a:buClr>
              <a:buSzPct val="70000"/>
              <a:buFont typeface="Wingdings"/>
              <a:buChar char=""/>
              <a:tabLst/>
              <a:defRPr/>
            </a:pPr>
            <a:r>
              <a:rPr kumimoji="0" lang="en-US" sz="17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The South Brooklyn Marine Terminal in Sunset Park will be a major offshore wind hub.</a:t>
            </a:r>
          </a:p>
          <a:p>
            <a:pPr marL="274320" marR="0" lvl="0" indent="-274320" algn="l" defTabSz="914400" rtl="0" eaLnBrk="1" fontAlgn="auto" latinLnBrk="0" hangingPunct="1">
              <a:lnSpc>
                <a:spcPct val="107000"/>
              </a:lnSpc>
              <a:spcBef>
                <a:spcPts val="0"/>
              </a:spcBef>
              <a:spcAft>
                <a:spcPts val="800"/>
              </a:spcAft>
              <a:buClr>
                <a:srgbClr val="0F6FC6"/>
              </a:buClr>
              <a:buSzPct val="70000"/>
              <a:buFont typeface="Wingdings"/>
              <a:buChar char=""/>
              <a:tabLst/>
              <a:defRPr/>
            </a:pPr>
            <a:r>
              <a:rPr kumimoji="0" lang="en-US" sz="17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Will house the largest offshore wind port in the nation. </a:t>
            </a:r>
          </a:p>
          <a:p>
            <a:pPr marL="274320" marR="0" lvl="0" indent="-274320" algn="l" defTabSz="914400" rtl="0" eaLnBrk="1" fontAlgn="auto" latinLnBrk="0" hangingPunct="1">
              <a:lnSpc>
                <a:spcPct val="107000"/>
              </a:lnSpc>
              <a:spcBef>
                <a:spcPts val="0"/>
              </a:spcBef>
              <a:spcAft>
                <a:spcPts val="800"/>
              </a:spcAft>
              <a:buClr>
                <a:srgbClr val="0F6FC6"/>
              </a:buClr>
              <a:buSzPct val="70000"/>
              <a:buFont typeface="Wingdings"/>
              <a:buChar char=""/>
              <a:tabLst/>
              <a:defRPr/>
            </a:pPr>
            <a:r>
              <a:rPr kumimoji="0" lang="en-US" sz="17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The SBMT, which will specialize in assembly, operations and maintenance of the turbines, and is projected to create over 1,000 jobs based in the waterfront environmental justice community. </a:t>
            </a:r>
          </a:p>
          <a:p>
            <a:pPr marL="0" marR="0" lvl="0" indent="0" algn="l" defTabSz="914400" rtl="0" eaLnBrk="1" fontAlgn="auto" latinLnBrk="0" hangingPunct="1">
              <a:lnSpc>
                <a:spcPct val="107000"/>
              </a:lnSpc>
              <a:spcBef>
                <a:spcPts val="0"/>
              </a:spcBef>
              <a:spcAft>
                <a:spcPts val="800"/>
              </a:spcAft>
              <a:buClr>
                <a:srgbClr val="0F6FC6"/>
              </a:buClr>
              <a:buSzPct val="70000"/>
              <a:buFont typeface="Wingdings"/>
              <a:buNone/>
              <a:tabLst/>
              <a:defRPr/>
            </a:pPr>
            <a:r>
              <a:rPr kumimoji="0" lang="en-US" sz="17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Long Island </a:t>
            </a:r>
          </a:p>
          <a:p>
            <a:pPr marL="228600" marR="0" lvl="0" indent="-274320" algn="l" defTabSz="914400" rtl="0" eaLnBrk="1" fontAlgn="auto" latinLnBrk="0" hangingPunct="1">
              <a:lnSpc>
                <a:spcPct val="107000"/>
              </a:lnSpc>
              <a:spcBef>
                <a:spcPts val="0"/>
              </a:spcBef>
              <a:spcAft>
                <a:spcPts val="800"/>
              </a:spcAft>
              <a:buClr>
                <a:srgbClr val="0F6FC6"/>
              </a:buClr>
              <a:buSzPct val="70000"/>
              <a:buFont typeface="Wingdings"/>
              <a:buChar char=""/>
              <a:tabLst/>
              <a:defRPr/>
            </a:pPr>
            <a:r>
              <a:rPr kumimoji="0" lang="en-US" sz="17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New York’s first offshore wind operations and maintenance facility is being developed in East Setauket.</a:t>
            </a:r>
          </a:p>
          <a:p>
            <a:pPr marL="228600" marR="0" lvl="0" indent="-274320" algn="l" defTabSz="914400" rtl="0" eaLnBrk="1" fontAlgn="auto" latinLnBrk="0" hangingPunct="1">
              <a:lnSpc>
                <a:spcPct val="107000"/>
              </a:lnSpc>
              <a:spcBef>
                <a:spcPts val="0"/>
              </a:spcBef>
              <a:spcAft>
                <a:spcPts val="800"/>
              </a:spcAft>
              <a:buClr>
                <a:srgbClr val="0F6FC6"/>
              </a:buClr>
              <a:buSzPct val="70000"/>
              <a:buFont typeface="Wingdings"/>
              <a:buChar char=""/>
              <a:tabLst/>
              <a:defRPr/>
            </a:pPr>
            <a:r>
              <a:rPr kumimoji="0" lang="en-US" sz="17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Port Jefferson will have the nation’s first service operations vessel.  </a:t>
            </a:r>
          </a:p>
          <a:p>
            <a:pPr marL="274320" marR="0" lvl="0" indent="-274320" algn="l" defTabSz="914400" rtl="0" eaLnBrk="1" fontAlgn="auto" latinLnBrk="0" hangingPunct="1">
              <a:lnSpc>
                <a:spcPct val="100000"/>
              </a:lnSpc>
              <a:spcBef>
                <a:spcPts val="600"/>
              </a:spcBef>
              <a:spcAft>
                <a:spcPts val="0"/>
              </a:spcAft>
              <a:buClr>
                <a:srgbClr val="0F6FC6"/>
              </a:buClr>
              <a:buSzPct val="70000"/>
              <a:buFont typeface="Wingdings"/>
              <a:buChar char=""/>
              <a:tabLst/>
              <a:defRPr/>
            </a:pPr>
            <a:r>
              <a:rPr kumimoji="0" lang="en-US" sz="17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Education and workforce development programs: Suffolk County Community College will be home to a $10 million National Offshore Wind Training Center.</a:t>
            </a:r>
          </a:p>
          <a:p>
            <a:pPr marL="274320" marR="0" lvl="0" indent="-274320" algn="l" defTabSz="914400" rtl="0" eaLnBrk="1" fontAlgn="auto" latinLnBrk="0" hangingPunct="1">
              <a:lnSpc>
                <a:spcPct val="100000"/>
              </a:lnSpc>
              <a:spcBef>
                <a:spcPts val="600"/>
              </a:spcBef>
              <a:spcAft>
                <a:spcPts val="0"/>
              </a:spcAft>
              <a:buClr>
                <a:srgbClr val="0F6FC6"/>
              </a:buClr>
              <a:buSzPct val="70000"/>
              <a:buFont typeface="Wingdings"/>
              <a:buChar char=""/>
              <a:tabLst/>
              <a:defRPr/>
            </a:pPr>
            <a:r>
              <a:rPr kumimoji="0" lang="en-US" sz="17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SUNY Farmingdale and Stony Brook University will also work in partnership to create an Offshore Wind Training Institute to train and certify 2,500 workers</a:t>
            </a:r>
            <a:endParaRPr kumimoji="0" lang="en-US" sz="17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274320" marR="0" lvl="0" indent="-274320" algn="l" defTabSz="914400" rtl="0" eaLnBrk="1" fontAlgn="auto" latinLnBrk="0" hangingPunct="1">
              <a:lnSpc>
                <a:spcPct val="100000"/>
              </a:lnSpc>
              <a:spcBef>
                <a:spcPts val="600"/>
              </a:spcBef>
              <a:spcAft>
                <a:spcPts val="0"/>
              </a:spcAft>
              <a:buClr>
                <a:srgbClr val="0F6FC6"/>
              </a:buClr>
              <a:buSzPct val="70000"/>
              <a:buFont typeface="Wingdings"/>
              <a:buChar char=""/>
              <a:tabLst/>
              <a:defRPr/>
            </a:pPr>
            <a:endParaRPr kumimoji="0" lang="en-US" sz="2200" b="0" i="0" u="none" strike="noStrike" kern="1200" cap="none" spc="0" normalizeH="0" baseline="0" noProof="0" dirty="0">
              <a:ln>
                <a:noFill/>
              </a:ln>
              <a:solidFill>
                <a:prstClr val="black"/>
              </a:solidFill>
              <a:effectLst/>
              <a:uLnTx/>
              <a:uFillTx/>
              <a:latin typeface="Century Schoolbook"/>
              <a:ea typeface="+mn-ea"/>
              <a:cs typeface="+mn-cs"/>
            </a:endParaRPr>
          </a:p>
          <a:p>
            <a:endParaRPr lang="en-US" dirty="0"/>
          </a:p>
        </p:txBody>
      </p:sp>
    </p:spTree>
    <p:extLst>
      <p:ext uri="{BB962C8B-B14F-4D97-AF65-F5344CB8AC3E}">
        <p14:creationId xmlns:p14="http://schemas.microsoft.com/office/powerpoint/2010/main" val="7233445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73E48-9400-DD3E-E504-53AE3511067E}"/>
              </a:ext>
            </a:extLst>
          </p:cNvPr>
          <p:cNvSpPr>
            <a:spLocks noGrp="1"/>
          </p:cNvSpPr>
          <p:nvPr>
            <p:ph type="title"/>
          </p:nvPr>
        </p:nvSpPr>
        <p:spPr>
          <a:xfrm>
            <a:off x="7879743" y="1104066"/>
            <a:ext cx="3464109" cy="3146318"/>
          </a:xfrm>
        </p:spPr>
        <p:txBody>
          <a:bodyPr vert="horz" lIns="91440" tIns="45720" rIns="91440" bIns="45720" rtlCol="0" anchor="t">
            <a:normAutofit fontScale="90000"/>
          </a:bodyPr>
          <a:lstStyle/>
          <a:p>
            <a:r>
              <a:rPr lang="en-US" sz="5400" i="1" kern="1200" spc="100" baseline="0">
                <a:solidFill>
                  <a:schemeClr val="tx1">
                    <a:lumMod val="85000"/>
                    <a:lumOff val="15000"/>
                  </a:schemeClr>
                </a:solidFill>
                <a:latin typeface="+mj-lt"/>
                <a:ea typeface="+mj-ea"/>
                <a:cs typeface="+mj-cs"/>
              </a:rPr>
              <a:t>Long Island Benefits for Job Growth </a:t>
            </a:r>
          </a:p>
        </p:txBody>
      </p:sp>
      <p:pic>
        <p:nvPicPr>
          <p:cNvPr id="4" name="Content Placeholder 3" descr="Graphical user interface, website&#10;&#10;Description automatically generated">
            <a:extLst>
              <a:ext uri="{FF2B5EF4-FFF2-40B4-BE49-F238E27FC236}">
                <a16:creationId xmlns:a16="http://schemas.microsoft.com/office/drawing/2014/main" id="{545DB15A-801E-D26D-31A6-FC982827BE91}"/>
              </a:ext>
            </a:extLst>
          </p:cNvPr>
          <p:cNvPicPr>
            <a:picLocks noGrp="1" noChangeAspect="1"/>
          </p:cNvPicPr>
          <p:nvPr>
            <p:ph idx="1"/>
          </p:nvPr>
        </p:nvPicPr>
        <p:blipFill rotWithShape="1">
          <a:blip r:embed="rId2"/>
          <a:srcRect l="19338" t="26021" r="30769" b="5793"/>
          <a:stretch/>
        </p:blipFill>
        <p:spPr bwMode="auto">
          <a:xfrm>
            <a:off x="739187" y="1104066"/>
            <a:ext cx="6091267" cy="4682585"/>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27401286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20548"/>
            <a:ext cx="8458200" cy="1143000"/>
          </a:xfrm>
          <a:solidFill>
            <a:schemeClr val="accent4">
              <a:lumMod val="75000"/>
            </a:schemeClr>
          </a:solidFill>
        </p:spPr>
        <p:txBody>
          <a:bodyPr>
            <a:normAutofit fontScale="90000"/>
          </a:bodyPr>
          <a:lstStyle/>
          <a:p>
            <a:r>
              <a:rPr lang="en-US" dirty="0">
                <a:solidFill>
                  <a:schemeClr val="accent4">
                    <a:lumMod val="20000"/>
                    <a:lumOff val="80000"/>
                  </a:schemeClr>
                </a:solidFill>
              </a:rPr>
              <a:t>Climate Change: Where are we now?</a:t>
            </a:r>
          </a:p>
        </p:txBody>
      </p:sp>
      <p:sp>
        <p:nvSpPr>
          <p:cNvPr id="3" name="Content Placeholder 2"/>
          <p:cNvSpPr>
            <a:spLocks noGrp="1"/>
          </p:cNvSpPr>
          <p:nvPr>
            <p:ph sz="quarter" idx="1"/>
          </p:nvPr>
        </p:nvSpPr>
        <p:spPr>
          <a:xfrm>
            <a:off x="1752600" y="1295400"/>
            <a:ext cx="8382000" cy="1905000"/>
          </a:xfrm>
        </p:spPr>
        <p:txBody>
          <a:bodyPr>
            <a:normAutofit/>
          </a:bodyPr>
          <a:lstStyle/>
          <a:p>
            <a:r>
              <a:rPr lang="en-US" dirty="0"/>
              <a:t>Rising temperatures</a:t>
            </a:r>
          </a:p>
          <a:p>
            <a:pPr lvl="1"/>
            <a:r>
              <a:rPr lang="en-US" dirty="0"/>
              <a:t>In the last 50 years, we have experienced a 2°F rise in global temperatures. </a:t>
            </a:r>
          </a:p>
          <a:p>
            <a:pPr lvl="1"/>
            <a:r>
              <a:rPr lang="en-US" dirty="0"/>
              <a:t>The EPA estimates we will see a 4.5°F to 10°F increase by the 2080s.</a:t>
            </a:r>
          </a:p>
          <a:p>
            <a:pPr lvl="1"/>
            <a:endParaRPr lang="en-US" dirty="0"/>
          </a:p>
          <a:p>
            <a:endParaRPr lang="en-US" dirty="0"/>
          </a:p>
          <a:p>
            <a:endParaRPr lang="en-US" dirty="0"/>
          </a:p>
        </p:txBody>
      </p:sp>
      <p:pic>
        <p:nvPicPr>
          <p:cNvPr id="5" name="Picture 4">
            <a:extLst>
              <a:ext uri="{FF2B5EF4-FFF2-40B4-BE49-F238E27FC236}">
                <a16:creationId xmlns:a16="http://schemas.microsoft.com/office/drawing/2014/main" id="{9D1E65CA-C388-422F-9430-B9E70285B2A6}"/>
              </a:ext>
            </a:extLst>
          </p:cNvPr>
          <p:cNvPicPr>
            <a:picLocks noChangeAspect="1"/>
          </p:cNvPicPr>
          <p:nvPr/>
        </p:nvPicPr>
        <p:blipFill rotWithShape="1">
          <a:blip r:embed="rId2"/>
          <a:srcRect l="10833" t="15925" r="30833" b="5556"/>
          <a:stretch/>
        </p:blipFill>
        <p:spPr>
          <a:xfrm>
            <a:off x="4038600" y="2819400"/>
            <a:ext cx="5334000" cy="40386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omputer&#10;&#10;Description automatically generated with low confidence">
            <a:extLst>
              <a:ext uri="{FF2B5EF4-FFF2-40B4-BE49-F238E27FC236}">
                <a16:creationId xmlns:a16="http://schemas.microsoft.com/office/drawing/2014/main" id="{5DC3B65F-52D4-69EE-015C-C8E9BDDED02B}"/>
              </a:ext>
            </a:extLst>
          </p:cNvPr>
          <p:cNvPicPr>
            <a:picLocks noChangeAspect="1"/>
          </p:cNvPicPr>
          <p:nvPr/>
        </p:nvPicPr>
        <p:blipFill rotWithShape="1">
          <a:blip r:embed="rId2"/>
          <a:srcRect t="9307" r="2244" b="5983"/>
          <a:stretch/>
        </p:blipFill>
        <p:spPr bwMode="auto">
          <a:xfrm>
            <a:off x="947289" y="764275"/>
            <a:ext cx="10297421" cy="5019289"/>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15223251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B1A68613-40B6-00FE-2EFD-6739F343E3B6}"/>
              </a:ext>
            </a:extLst>
          </p:cNvPr>
          <p:cNvPicPr>
            <a:picLocks noChangeAspect="1"/>
          </p:cNvPicPr>
          <p:nvPr/>
        </p:nvPicPr>
        <p:blipFill rotWithShape="1">
          <a:blip r:embed="rId2"/>
          <a:srcRect t="9876" r="1816" b="4843"/>
          <a:stretch/>
        </p:blipFill>
        <p:spPr bwMode="auto">
          <a:xfrm>
            <a:off x="959371" y="764275"/>
            <a:ext cx="10273257" cy="5019289"/>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492456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BF5EC-B222-4B9A-BC4E-B09D6787B024}"/>
              </a:ext>
            </a:extLst>
          </p:cNvPr>
          <p:cNvSpPr>
            <a:spLocks noGrp="1"/>
          </p:cNvSpPr>
          <p:nvPr>
            <p:ph type="title"/>
          </p:nvPr>
        </p:nvSpPr>
        <p:spPr>
          <a:xfrm>
            <a:off x="1078992" y="1063256"/>
            <a:ext cx="3575304" cy="3197490"/>
          </a:xfrm>
        </p:spPr>
        <p:txBody>
          <a:bodyPr>
            <a:normAutofit/>
          </a:bodyPr>
          <a:lstStyle/>
          <a:p>
            <a:r>
              <a:rPr lang="en-US" dirty="0"/>
              <a:t>BOEM Lease Winners 2022</a:t>
            </a:r>
          </a:p>
        </p:txBody>
      </p:sp>
      <p:graphicFrame>
        <p:nvGraphicFramePr>
          <p:cNvPr id="7" name="Content Placeholder 6">
            <a:extLst>
              <a:ext uri="{FF2B5EF4-FFF2-40B4-BE49-F238E27FC236}">
                <a16:creationId xmlns:a16="http://schemas.microsoft.com/office/drawing/2014/main" id="{6288CD82-A560-4685-8837-AEE031BB8C5C}"/>
              </a:ext>
            </a:extLst>
          </p:cNvPr>
          <p:cNvGraphicFramePr>
            <a:graphicFrameLocks noGrp="1"/>
          </p:cNvGraphicFramePr>
          <p:nvPr>
            <p:ph sz="quarter" idx="1"/>
          </p:nvPr>
        </p:nvGraphicFramePr>
        <p:xfrm>
          <a:off x="3156206" y="3838740"/>
          <a:ext cx="8763000" cy="2763974"/>
        </p:xfrm>
        <a:graphic>
          <a:graphicData uri="http://schemas.openxmlformats.org/drawingml/2006/table">
            <a:tbl>
              <a:tblPr firstRow="1" firstCol="1" bandRow="1">
                <a:tableStyleId>{5C22544A-7EE6-4342-B048-85BDC9FD1C3A}</a:tableStyleId>
              </a:tblPr>
              <a:tblGrid>
                <a:gridCol w="3787895">
                  <a:extLst>
                    <a:ext uri="{9D8B030D-6E8A-4147-A177-3AD203B41FA5}">
                      <a16:colId xmlns:a16="http://schemas.microsoft.com/office/drawing/2014/main" val="646747853"/>
                    </a:ext>
                  </a:extLst>
                </a:gridCol>
                <a:gridCol w="4975105">
                  <a:extLst>
                    <a:ext uri="{9D8B030D-6E8A-4147-A177-3AD203B41FA5}">
                      <a16:colId xmlns:a16="http://schemas.microsoft.com/office/drawing/2014/main" val="87991868"/>
                    </a:ext>
                  </a:extLst>
                </a:gridCol>
              </a:tblGrid>
              <a:tr h="347461">
                <a:tc>
                  <a:txBody>
                    <a:bodyPr/>
                    <a:lstStyle/>
                    <a:p>
                      <a:pPr marL="0" marR="0" algn="ctr">
                        <a:lnSpc>
                          <a:spcPct val="107000"/>
                        </a:lnSpc>
                        <a:spcBef>
                          <a:spcPts val="0"/>
                        </a:spcBef>
                        <a:spcAft>
                          <a:spcPts val="800"/>
                        </a:spcAft>
                      </a:pPr>
                      <a:r>
                        <a:rPr lang="en-US" sz="1000" dirty="0">
                          <a:effectLst/>
                        </a:rPr>
                        <a:t>Lease Numbers</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7570" marR="57570" marT="0" marB="0"/>
                </a:tc>
                <a:tc>
                  <a:txBody>
                    <a:bodyPr/>
                    <a:lstStyle/>
                    <a:p>
                      <a:pPr marL="0" marR="0" algn="ctr">
                        <a:lnSpc>
                          <a:spcPct val="107000"/>
                        </a:lnSpc>
                        <a:spcBef>
                          <a:spcPts val="0"/>
                        </a:spcBef>
                        <a:spcAft>
                          <a:spcPts val="800"/>
                        </a:spcAft>
                      </a:pPr>
                      <a:r>
                        <a:rPr lang="en-US" sz="1000" dirty="0">
                          <a:effectLst/>
                        </a:rPr>
                        <a:t>Winning Companies</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7570" marR="57570" marT="0" marB="0"/>
                </a:tc>
                <a:extLst>
                  <a:ext uri="{0D108BD9-81ED-4DB2-BD59-A6C34878D82A}">
                    <a16:rowId xmlns:a16="http://schemas.microsoft.com/office/drawing/2014/main" val="577028489"/>
                  </a:ext>
                </a:extLst>
              </a:tr>
              <a:tr h="387644">
                <a:tc>
                  <a:txBody>
                    <a:bodyPr/>
                    <a:lstStyle/>
                    <a:p>
                      <a:pPr marL="0" marR="0" algn="ctr">
                        <a:lnSpc>
                          <a:spcPct val="107000"/>
                        </a:lnSpc>
                        <a:spcBef>
                          <a:spcPts val="0"/>
                        </a:spcBef>
                        <a:spcAft>
                          <a:spcPts val="0"/>
                        </a:spcAft>
                      </a:pPr>
                      <a:r>
                        <a:rPr lang="en-US" sz="1000" dirty="0">
                          <a:effectLst/>
                        </a:rPr>
                        <a:t>OCS-A 0544</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7570" marR="57570" marT="0" marB="0"/>
                </a:tc>
                <a:tc>
                  <a:txBody>
                    <a:bodyPr/>
                    <a:lstStyle/>
                    <a:p>
                      <a:pPr marL="0" marR="0" algn="ctr">
                        <a:lnSpc>
                          <a:spcPct val="107000"/>
                        </a:lnSpc>
                        <a:spcBef>
                          <a:spcPts val="0"/>
                        </a:spcBef>
                        <a:spcAft>
                          <a:spcPts val="0"/>
                        </a:spcAft>
                      </a:pPr>
                      <a:r>
                        <a:rPr lang="en-US" sz="1000" dirty="0">
                          <a:effectLst/>
                        </a:rPr>
                        <a:t>Mid-Atlantic Offshore Wind LLC</a:t>
                      </a:r>
                      <a:endParaRPr lang="en-US" sz="900" dirty="0">
                        <a:effectLst/>
                      </a:endParaRPr>
                    </a:p>
                    <a:p>
                      <a:pPr marL="0" marR="0" algn="ctr">
                        <a:lnSpc>
                          <a:spcPct val="107000"/>
                        </a:lnSpc>
                        <a:spcBef>
                          <a:spcPts val="0"/>
                        </a:spcBef>
                        <a:spcAft>
                          <a:spcPts val="0"/>
                        </a:spcAft>
                      </a:pPr>
                      <a:r>
                        <a:rPr lang="en-US" sz="900" dirty="0">
                          <a:effectLst/>
                        </a:rPr>
                        <a:t>(partnership with Copenhagen Infrastructure Partners, and Invenergy Wind Offshore)</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7570" marR="57570" marT="0" marB="0"/>
                </a:tc>
                <a:extLst>
                  <a:ext uri="{0D108BD9-81ED-4DB2-BD59-A6C34878D82A}">
                    <a16:rowId xmlns:a16="http://schemas.microsoft.com/office/drawing/2014/main" val="203831482"/>
                  </a:ext>
                </a:extLst>
              </a:tr>
              <a:tr h="407555">
                <a:tc>
                  <a:txBody>
                    <a:bodyPr/>
                    <a:lstStyle/>
                    <a:p>
                      <a:pPr marL="0" marR="0" algn="ctr">
                        <a:lnSpc>
                          <a:spcPct val="107000"/>
                        </a:lnSpc>
                        <a:spcBef>
                          <a:spcPts val="0"/>
                        </a:spcBef>
                        <a:spcAft>
                          <a:spcPts val="0"/>
                        </a:spcAft>
                      </a:pPr>
                      <a:r>
                        <a:rPr lang="en-US" sz="1000" dirty="0">
                          <a:effectLst/>
                        </a:rPr>
                        <a:t>OCS-A 0537</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7570" marR="57570" marT="0" marB="0"/>
                </a:tc>
                <a:tc>
                  <a:txBody>
                    <a:bodyPr/>
                    <a:lstStyle/>
                    <a:p>
                      <a:pPr marL="0" marR="0" algn="ctr">
                        <a:lnSpc>
                          <a:spcPct val="107000"/>
                        </a:lnSpc>
                        <a:spcBef>
                          <a:spcPts val="0"/>
                        </a:spcBef>
                        <a:spcAft>
                          <a:spcPts val="0"/>
                        </a:spcAft>
                      </a:pPr>
                      <a:r>
                        <a:rPr lang="en-US" sz="1000" dirty="0">
                          <a:effectLst/>
                        </a:rPr>
                        <a:t>OW Ocean Winds East, LLC:</a:t>
                      </a:r>
                      <a:endParaRPr lang="en-US" sz="900" dirty="0">
                        <a:effectLst/>
                      </a:endParaRPr>
                    </a:p>
                    <a:p>
                      <a:pPr marL="0" marR="0" algn="ctr">
                        <a:lnSpc>
                          <a:spcPct val="107000"/>
                        </a:lnSpc>
                        <a:spcBef>
                          <a:spcPts val="0"/>
                        </a:spcBef>
                        <a:spcAft>
                          <a:spcPts val="0"/>
                        </a:spcAft>
                      </a:pPr>
                      <a:r>
                        <a:rPr lang="en-US" sz="1000" dirty="0">
                          <a:effectLst/>
                        </a:rPr>
                        <a:t>(EDP Renewables and ENGIE)</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7570" marR="57570" marT="0" marB="0"/>
                </a:tc>
                <a:extLst>
                  <a:ext uri="{0D108BD9-81ED-4DB2-BD59-A6C34878D82A}">
                    <a16:rowId xmlns:a16="http://schemas.microsoft.com/office/drawing/2014/main" val="19878214"/>
                  </a:ext>
                </a:extLst>
              </a:tr>
              <a:tr h="387644">
                <a:tc>
                  <a:txBody>
                    <a:bodyPr/>
                    <a:lstStyle/>
                    <a:p>
                      <a:pPr marL="0" marR="0" algn="ctr">
                        <a:lnSpc>
                          <a:spcPct val="107000"/>
                        </a:lnSpc>
                        <a:spcBef>
                          <a:spcPts val="0"/>
                        </a:spcBef>
                        <a:spcAft>
                          <a:spcPts val="0"/>
                        </a:spcAft>
                      </a:pPr>
                      <a:r>
                        <a:rPr lang="en-US" sz="1000">
                          <a:effectLst/>
                        </a:rPr>
                        <a:t>OCS-A 0538</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7570" marR="57570" marT="0" marB="0"/>
                </a:tc>
                <a:tc>
                  <a:txBody>
                    <a:bodyPr/>
                    <a:lstStyle/>
                    <a:p>
                      <a:pPr marL="0" marR="0" algn="ctr">
                        <a:lnSpc>
                          <a:spcPct val="107000"/>
                        </a:lnSpc>
                        <a:spcBef>
                          <a:spcPts val="0"/>
                        </a:spcBef>
                        <a:spcAft>
                          <a:spcPts val="0"/>
                        </a:spcAft>
                      </a:pPr>
                      <a:r>
                        <a:rPr lang="en-US" sz="1000" dirty="0">
                          <a:effectLst/>
                        </a:rPr>
                        <a:t>Attentive Energy LLC</a:t>
                      </a:r>
                      <a:endParaRPr lang="en-US" sz="900" dirty="0">
                        <a:effectLst/>
                      </a:endParaRPr>
                    </a:p>
                    <a:p>
                      <a:pPr marL="0" marR="0" algn="ctr">
                        <a:lnSpc>
                          <a:spcPct val="107000"/>
                        </a:lnSpc>
                        <a:spcBef>
                          <a:spcPts val="0"/>
                        </a:spcBef>
                        <a:spcAft>
                          <a:spcPts val="0"/>
                        </a:spcAft>
                      </a:pPr>
                      <a:r>
                        <a:rPr lang="en-US" sz="900" dirty="0">
                          <a:effectLst/>
                        </a:rPr>
                        <a:t>(EBW North America and </a:t>
                      </a:r>
                      <a:r>
                        <a:rPr lang="en-US" sz="900" dirty="0" err="1">
                          <a:effectLst/>
                        </a:rPr>
                        <a:t>TotalEnergies</a:t>
                      </a:r>
                      <a:r>
                        <a:rPr lang="en-US" sz="900" dirty="0">
                          <a:effectLst/>
                        </a:rPr>
                        <a:t>)</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7570" marR="57570" marT="0" marB="0"/>
                </a:tc>
                <a:extLst>
                  <a:ext uri="{0D108BD9-81ED-4DB2-BD59-A6C34878D82A}">
                    <a16:rowId xmlns:a16="http://schemas.microsoft.com/office/drawing/2014/main" val="163483367"/>
                  </a:ext>
                </a:extLst>
              </a:tr>
              <a:tr h="387644">
                <a:tc>
                  <a:txBody>
                    <a:bodyPr/>
                    <a:lstStyle/>
                    <a:p>
                      <a:pPr marL="0" marR="0" algn="ctr">
                        <a:lnSpc>
                          <a:spcPct val="107000"/>
                        </a:lnSpc>
                        <a:spcBef>
                          <a:spcPts val="0"/>
                        </a:spcBef>
                        <a:spcAft>
                          <a:spcPts val="0"/>
                        </a:spcAft>
                      </a:pPr>
                      <a:r>
                        <a:rPr lang="en-US" sz="1000">
                          <a:effectLst/>
                        </a:rPr>
                        <a:t>OCS-A 0539</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7570" marR="57570" marT="0" marB="0"/>
                </a:tc>
                <a:tc>
                  <a:txBody>
                    <a:bodyPr/>
                    <a:lstStyle/>
                    <a:p>
                      <a:pPr marL="0" marR="0" algn="ctr">
                        <a:lnSpc>
                          <a:spcPct val="107000"/>
                        </a:lnSpc>
                        <a:spcBef>
                          <a:spcPts val="0"/>
                        </a:spcBef>
                        <a:spcAft>
                          <a:spcPts val="0"/>
                        </a:spcAft>
                      </a:pPr>
                      <a:r>
                        <a:rPr lang="en-US" sz="1000" dirty="0">
                          <a:effectLst/>
                        </a:rPr>
                        <a:t>Bight Wind Holdings, LLC</a:t>
                      </a:r>
                      <a:endParaRPr lang="en-US" sz="900" dirty="0">
                        <a:effectLst/>
                      </a:endParaRPr>
                    </a:p>
                    <a:p>
                      <a:pPr marL="0" marR="0" algn="ctr">
                        <a:lnSpc>
                          <a:spcPct val="107000"/>
                        </a:lnSpc>
                        <a:spcBef>
                          <a:spcPts val="0"/>
                        </a:spcBef>
                        <a:spcAft>
                          <a:spcPts val="0"/>
                        </a:spcAft>
                      </a:pPr>
                      <a:r>
                        <a:rPr lang="en-US" sz="900" dirty="0">
                          <a:effectLst/>
                        </a:rPr>
                        <a:t>(RWE Renewables and National Grid)</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7570" marR="57570" marT="0" marB="0"/>
                </a:tc>
                <a:extLst>
                  <a:ext uri="{0D108BD9-81ED-4DB2-BD59-A6C34878D82A}">
                    <a16:rowId xmlns:a16="http://schemas.microsoft.com/office/drawing/2014/main" val="3597498030"/>
                  </a:ext>
                </a:extLst>
              </a:tr>
              <a:tr h="398650">
                <a:tc>
                  <a:txBody>
                    <a:bodyPr/>
                    <a:lstStyle/>
                    <a:p>
                      <a:pPr marL="0" marR="0" algn="ctr">
                        <a:lnSpc>
                          <a:spcPct val="107000"/>
                        </a:lnSpc>
                        <a:spcBef>
                          <a:spcPts val="0"/>
                        </a:spcBef>
                        <a:spcAft>
                          <a:spcPts val="0"/>
                        </a:spcAft>
                      </a:pPr>
                      <a:r>
                        <a:rPr lang="en-US" sz="1000">
                          <a:effectLst/>
                        </a:rPr>
                        <a:t>OCS-A 0541</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7570" marR="57570" marT="0" marB="0"/>
                </a:tc>
                <a:tc>
                  <a:txBody>
                    <a:bodyPr/>
                    <a:lstStyle/>
                    <a:p>
                      <a:pPr marL="0" marR="0" algn="ctr">
                        <a:lnSpc>
                          <a:spcPct val="107000"/>
                        </a:lnSpc>
                        <a:spcBef>
                          <a:spcPts val="0"/>
                        </a:spcBef>
                        <a:spcAft>
                          <a:spcPts val="0"/>
                        </a:spcAft>
                      </a:pPr>
                      <a:r>
                        <a:rPr lang="en-US" sz="1000" dirty="0">
                          <a:effectLst/>
                        </a:rPr>
                        <a:t>Atlantic Shores Offshore Wind Bight, LLC</a:t>
                      </a:r>
                      <a:endParaRPr lang="en-US" sz="900" dirty="0">
                        <a:effectLst/>
                      </a:endParaRPr>
                    </a:p>
                    <a:p>
                      <a:pPr marL="0" marR="0" algn="ctr">
                        <a:lnSpc>
                          <a:spcPct val="107000"/>
                        </a:lnSpc>
                        <a:spcBef>
                          <a:spcPts val="0"/>
                        </a:spcBef>
                        <a:spcAft>
                          <a:spcPts val="0"/>
                        </a:spcAft>
                      </a:pPr>
                      <a:r>
                        <a:rPr lang="en-US" sz="900" dirty="0">
                          <a:effectLst/>
                        </a:rPr>
                        <a:t>(Shell New Energies US and EDF Renewables)</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7570" marR="57570" marT="0" marB="0"/>
                </a:tc>
                <a:extLst>
                  <a:ext uri="{0D108BD9-81ED-4DB2-BD59-A6C34878D82A}">
                    <a16:rowId xmlns:a16="http://schemas.microsoft.com/office/drawing/2014/main" val="526757822"/>
                  </a:ext>
                </a:extLst>
              </a:tr>
              <a:tr h="447376">
                <a:tc>
                  <a:txBody>
                    <a:bodyPr/>
                    <a:lstStyle/>
                    <a:p>
                      <a:pPr marL="0" marR="0" algn="ctr">
                        <a:lnSpc>
                          <a:spcPct val="107000"/>
                        </a:lnSpc>
                        <a:spcBef>
                          <a:spcPts val="0"/>
                        </a:spcBef>
                        <a:spcAft>
                          <a:spcPts val="0"/>
                        </a:spcAft>
                      </a:pPr>
                      <a:r>
                        <a:rPr lang="en-US" sz="1000" dirty="0">
                          <a:effectLst/>
                        </a:rPr>
                        <a:t>OCS-A 0542</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7570" marR="57570" marT="0" marB="0"/>
                </a:tc>
                <a:tc>
                  <a:txBody>
                    <a:bodyPr/>
                    <a:lstStyle/>
                    <a:p>
                      <a:pPr marL="0" marR="0" algn="ctr">
                        <a:lnSpc>
                          <a:spcPct val="107000"/>
                        </a:lnSpc>
                        <a:spcBef>
                          <a:spcPts val="0"/>
                        </a:spcBef>
                        <a:spcAft>
                          <a:spcPts val="0"/>
                        </a:spcAft>
                      </a:pPr>
                      <a:r>
                        <a:rPr lang="en-US" sz="1000" dirty="0">
                          <a:effectLst/>
                        </a:rPr>
                        <a:t>Invenergy Wind Offshore LLC</a:t>
                      </a:r>
                      <a:endParaRPr lang="en-US" sz="900" dirty="0">
                        <a:effectLst/>
                      </a:endParaRPr>
                    </a:p>
                    <a:p>
                      <a:pPr marL="0" marR="0" algn="ctr">
                        <a:lnSpc>
                          <a:spcPct val="107000"/>
                        </a:lnSpc>
                        <a:spcBef>
                          <a:spcPts val="0"/>
                        </a:spcBef>
                        <a:spcAft>
                          <a:spcPts val="0"/>
                        </a:spcAft>
                      </a:pPr>
                      <a:r>
                        <a:rPr lang="en-US" sz="1000" dirty="0">
                          <a:effectLst/>
                        </a:rPr>
                        <a:t>(</a:t>
                      </a:r>
                      <a:r>
                        <a:rPr lang="en-US" sz="1200" dirty="0">
                          <a:effectLst/>
                        </a:rPr>
                        <a:t>Invenergy and </a:t>
                      </a:r>
                      <a:r>
                        <a:rPr lang="en-US" sz="1200" dirty="0" err="1">
                          <a:effectLst/>
                        </a:rPr>
                        <a:t>energyRe</a:t>
                      </a:r>
                      <a:r>
                        <a:rPr lang="en-US" sz="1200" dirty="0">
                          <a:effectLst/>
                        </a:rPr>
                        <a:t>)</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7570" marR="57570" marT="0" marB="0"/>
                </a:tc>
                <a:extLst>
                  <a:ext uri="{0D108BD9-81ED-4DB2-BD59-A6C34878D82A}">
                    <a16:rowId xmlns:a16="http://schemas.microsoft.com/office/drawing/2014/main" val="2706011224"/>
                  </a:ext>
                </a:extLst>
              </a:tr>
            </a:tbl>
          </a:graphicData>
        </a:graphic>
      </p:graphicFrame>
      <p:pic>
        <p:nvPicPr>
          <p:cNvPr id="8" name="Picture 2">
            <a:extLst>
              <a:ext uri="{FF2B5EF4-FFF2-40B4-BE49-F238E27FC236}">
                <a16:creationId xmlns:a16="http://schemas.microsoft.com/office/drawing/2014/main" id="{11823DA5-C5F9-4FD1-8FFF-2D6D7ED8BD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1040" y="510910"/>
            <a:ext cx="5893639" cy="3197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89953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17"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9" name="Rectangle 4118">
            <a:extLst>
              <a:ext uri="{FF2B5EF4-FFF2-40B4-BE49-F238E27FC236}">
                <a16:creationId xmlns:a16="http://schemas.microsoft.com/office/drawing/2014/main" id="{81FB66B5-0DCE-404D-B0A0-E1E48E7BBF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278235"/>
            <a:ext cx="5346796" cy="4579763"/>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8" name="Picture 4" descr="Osprey - Wikipedia">
            <a:extLst>
              <a:ext uri="{FF2B5EF4-FFF2-40B4-BE49-F238E27FC236}">
                <a16:creationId xmlns:a16="http://schemas.microsoft.com/office/drawing/2014/main" id="{CE0A5E66-5686-1E81-1720-9D68B319B8B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728" r="8684" b="-2"/>
          <a:stretch/>
        </p:blipFill>
        <p:spPr bwMode="auto">
          <a:xfrm>
            <a:off x="20" y="2284809"/>
            <a:ext cx="5346777" cy="4573191"/>
          </a:xfrm>
          <a:prstGeom prst="rect">
            <a:avLst/>
          </a:prstGeom>
          <a:noFill/>
          <a:extLst>
            <a:ext uri="{909E8E84-426E-40DD-AFC4-6F175D3DCCD1}">
              <a14:hiddenFill xmlns:a14="http://schemas.microsoft.com/office/drawing/2010/main">
                <a:solidFill>
                  <a:srgbClr val="FFFFFF"/>
                </a:solidFill>
              </a14:hiddenFill>
            </a:ext>
          </a:extLst>
        </p:spPr>
      </p:pic>
      <p:sp useBgFill="1">
        <p:nvSpPr>
          <p:cNvPr id="4121" name="Rectangle 412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2284809"/>
          </a:xfrm>
          <a:prstGeom prst="rect">
            <a:avLst/>
          </a:prstGeom>
          <a:ln>
            <a:noFill/>
          </a:ln>
          <a:effectLst>
            <a:outerShdw blurRad="254000" dist="127000" dir="5460000" sx="90000" sy="90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D7A073B-0380-4158-8CDF-27A9EFCD017E}"/>
              </a:ext>
            </a:extLst>
          </p:cNvPr>
          <p:cNvSpPr>
            <a:spLocks noGrp="1"/>
          </p:cNvSpPr>
          <p:nvPr>
            <p:ph type="title"/>
          </p:nvPr>
        </p:nvSpPr>
        <p:spPr>
          <a:xfrm>
            <a:off x="761801" y="858983"/>
            <a:ext cx="9906799" cy="1161594"/>
          </a:xfrm>
        </p:spPr>
        <p:txBody>
          <a:bodyPr>
            <a:normAutofit/>
          </a:bodyPr>
          <a:lstStyle/>
          <a:p>
            <a:r>
              <a:rPr lang="en-US" dirty="0"/>
              <a:t>Offshore Wind: BIRDS</a:t>
            </a:r>
          </a:p>
        </p:txBody>
      </p:sp>
      <p:sp>
        <p:nvSpPr>
          <p:cNvPr id="3" name="Content Placeholder 2">
            <a:extLst>
              <a:ext uri="{FF2B5EF4-FFF2-40B4-BE49-F238E27FC236}">
                <a16:creationId xmlns:a16="http://schemas.microsoft.com/office/drawing/2014/main" id="{48388FAB-28B6-43CD-BE7A-4354C49FF488}"/>
              </a:ext>
            </a:extLst>
          </p:cNvPr>
          <p:cNvSpPr>
            <a:spLocks noGrp="1"/>
          </p:cNvSpPr>
          <p:nvPr>
            <p:ph sz="quarter" idx="1"/>
          </p:nvPr>
        </p:nvSpPr>
        <p:spPr>
          <a:xfrm>
            <a:off x="5797512" y="2638498"/>
            <a:ext cx="5111222" cy="3601581"/>
          </a:xfrm>
        </p:spPr>
        <p:txBody>
          <a:bodyPr anchor="ctr">
            <a:normAutofit/>
          </a:bodyPr>
          <a:lstStyle/>
          <a:p>
            <a:pPr>
              <a:lnSpc>
                <a:spcPct val="100000"/>
              </a:lnSpc>
            </a:pPr>
            <a:r>
              <a:rPr lang="en-US" sz="1700"/>
              <a:t>In 2014, the National Audubon Society conducted a study assessing climate change’s impacts to North America’s birds. The study found that 314 of 588 species would lose more than half their 2010 geographic range by 2080 due to climate change. </a:t>
            </a:r>
          </a:p>
          <a:p>
            <a:pPr>
              <a:lnSpc>
                <a:spcPct val="100000"/>
              </a:lnSpc>
            </a:pPr>
            <a:r>
              <a:rPr lang="en-US" sz="1700"/>
              <a:t>Among the most affected birds are the bald eagle, osprey, and piping plover. Additionally, sea level rise threatens sea turtle and shorebirds habitat. </a:t>
            </a:r>
          </a:p>
          <a:p>
            <a:pPr>
              <a:lnSpc>
                <a:spcPct val="100000"/>
              </a:lnSpc>
            </a:pPr>
            <a:r>
              <a:rPr lang="en-US" sz="1700"/>
              <a:t>Offshore wind mitigates the impacts of climate change!</a:t>
            </a:r>
          </a:p>
        </p:txBody>
      </p:sp>
      <p:cxnSp>
        <p:nvCxnSpPr>
          <p:cNvPr id="4123" name="Straight Connector 4122">
            <a:extLst>
              <a:ext uri="{FF2B5EF4-FFF2-40B4-BE49-F238E27FC236}">
                <a16:creationId xmlns:a16="http://schemas.microsoft.com/office/drawing/2014/main" id="{E58B1629-F209-47B0-BA59-6BD937DBB08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21918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5" name="Slide Background">
            <a:extLst>
              <a:ext uri="{FF2B5EF4-FFF2-40B4-BE49-F238E27FC236}">
                <a16:creationId xmlns:a16="http://schemas.microsoft.com/office/drawing/2014/main" id="{649C91A9-84E7-4BF0-9026-62F01380D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9698C29C-1EAF-40E1-9A3B-D77FB89EB802}"/>
              </a:ext>
            </a:extLst>
          </p:cNvPr>
          <p:cNvSpPr>
            <a:spLocks noGrp="1"/>
          </p:cNvSpPr>
          <p:nvPr>
            <p:ph type="title"/>
          </p:nvPr>
        </p:nvSpPr>
        <p:spPr>
          <a:xfrm>
            <a:off x="761802" y="956281"/>
            <a:ext cx="4230482" cy="2010284"/>
          </a:xfrm>
        </p:spPr>
        <p:txBody>
          <a:bodyPr anchor="b">
            <a:normAutofit/>
          </a:bodyPr>
          <a:lstStyle/>
          <a:p>
            <a:pPr>
              <a:lnSpc>
                <a:spcPct val="90000"/>
              </a:lnSpc>
            </a:pPr>
            <a:r>
              <a:rPr lang="en-US" dirty="0"/>
              <a:t>Offshore Wind &amp; Wildlife </a:t>
            </a:r>
            <a:br>
              <a:rPr lang="en-US" dirty="0"/>
            </a:br>
            <a:r>
              <a:rPr lang="en-US" dirty="0"/>
              <a:t>BIRDS</a:t>
            </a:r>
          </a:p>
        </p:txBody>
      </p:sp>
      <p:sp>
        <p:nvSpPr>
          <p:cNvPr id="3" name="Content Placeholder 2">
            <a:extLst>
              <a:ext uri="{FF2B5EF4-FFF2-40B4-BE49-F238E27FC236}">
                <a16:creationId xmlns:a16="http://schemas.microsoft.com/office/drawing/2014/main" id="{37D78690-6EC9-460C-93D9-32960C6577A6}"/>
              </a:ext>
            </a:extLst>
          </p:cNvPr>
          <p:cNvSpPr>
            <a:spLocks noGrp="1"/>
          </p:cNvSpPr>
          <p:nvPr>
            <p:ph sz="quarter" idx="1"/>
          </p:nvPr>
        </p:nvSpPr>
        <p:spPr>
          <a:xfrm>
            <a:off x="761803" y="3566161"/>
            <a:ext cx="4230482" cy="2551176"/>
          </a:xfrm>
        </p:spPr>
        <p:txBody>
          <a:bodyPr anchor="ctr">
            <a:normAutofit/>
          </a:bodyPr>
          <a:lstStyle/>
          <a:p>
            <a:r>
              <a:rPr lang="en-US" sz="2000"/>
              <a:t>The leading causes of bird deaths in America are habitat loss, tall buildings and cats. </a:t>
            </a:r>
          </a:p>
          <a:p>
            <a:r>
              <a:rPr lang="en-US" sz="2000"/>
              <a:t>Studies show that wind energy is one of the safest ways to produce energy with respect to bird impacts</a:t>
            </a:r>
          </a:p>
        </p:txBody>
      </p:sp>
      <p:sp useBgFill="1">
        <p:nvSpPr>
          <p:cNvPr id="3086" name="Rectangle 3080">
            <a:extLst>
              <a:ext uri="{FF2B5EF4-FFF2-40B4-BE49-F238E27FC236}">
                <a16:creationId xmlns:a16="http://schemas.microsoft.com/office/drawing/2014/main" id="{9B47378D-AD27-45D0-8C1C-5B1098DCC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32004" y="0"/>
            <a:ext cx="6559995" cy="6858000"/>
          </a:xfrm>
          <a:prstGeom prst="rect">
            <a:avLst/>
          </a:prstGeom>
          <a:ln>
            <a:noFill/>
          </a:ln>
          <a:effectLst>
            <a:outerShdw blurRad="381000" dist="317500" dir="8520000" sx="95000" sy="95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Radar registrations from the Nysted offshore wind farm applied on a... |  Download Scientific Diagram">
            <a:extLst>
              <a:ext uri="{FF2B5EF4-FFF2-40B4-BE49-F238E27FC236}">
                <a16:creationId xmlns:a16="http://schemas.microsoft.com/office/drawing/2014/main" id="{AD22610E-32A4-4E35-9610-0374F04E469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606338" y="1292845"/>
            <a:ext cx="4511442" cy="4511442"/>
          </a:xfrm>
          <a:prstGeom prst="rect">
            <a:avLst/>
          </a:prstGeom>
          <a:noFill/>
          <a:extLst>
            <a:ext uri="{909E8E84-426E-40DD-AFC4-6F175D3DCCD1}">
              <a14:hiddenFill xmlns:a14="http://schemas.microsoft.com/office/drawing/2010/main">
                <a:solidFill>
                  <a:srgbClr val="FFFFFF"/>
                </a:solidFill>
              </a14:hiddenFill>
            </a:ext>
          </a:extLst>
        </p:spPr>
      </p:pic>
      <p:cxnSp>
        <p:nvCxnSpPr>
          <p:cNvPr id="3087" name="Straight Connector 3082">
            <a:extLst>
              <a:ext uri="{FF2B5EF4-FFF2-40B4-BE49-F238E27FC236}">
                <a16:creationId xmlns:a16="http://schemas.microsoft.com/office/drawing/2014/main" id="{E58B1629-F209-47B0-BA59-6BD937DBB08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16723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Slide Background">
            <a:extLst>
              <a:ext uri="{FF2B5EF4-FFF2-40B4-BE49-F238E27FC236}">
                <a16:creationId xmlns:a16="http://schemas.microsoft.com/office/drawing/2014/main" id="{0EE3437F-F2CE-4810-A229-E10FF18D4F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US: Two Kayakers nearly swallowed by a humpback whale at a California beach  - The Week">
            <a:extLst>
              <a:ext uri="{FF2B5EF4-FFF2-40B4-BE49-F238E27FC236}">
                <a16:creationId xmlns:a16="http://schemas.microsoft.com/office/drawing/2014/main" id="{4CC93979-C425-4C0E-8CC8-B17C2AAA41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45" r="2" b="11572"/>
          <a:stretch/>
        </p:blipFill>
        <p:spPr bwMode="auto">
          <a:xfrm>
            <a:off x="20" y="10"/>
            <a:ext cx="6095979" cy="3108949"/>
          </a:xfrm>
          <a:prstGeom prst="rect">
            <a:avLst/>
          </a:prstGeom>
          <a:noFill/>
          <a:extLst>
            <a:ext uri="{909E8E84-426E-40DD-AFC4-6F175D3DCCD1}">
              <a14:hiddenFill xmlns:a14="http://schemas.microsoft.com/office/drawing/2010/main">
                <a:solidFill>
                  <a:srgbClr val="FFFFFF"/>
                </a:solidFill>
              </a14:hiddenFill>
            </a:ext>
          </a:extLst>
        </p:spPr>
      </p:pic>
      <p:sp useBgFill="1">
        <p:nvSpPr>
          <p:cNvPr id="5129" name="Rectangle 5128">
            <a:extLst>
              <a:ext uri="{FF2B5EF4-FFF2-40B4-BE49-F238E27FC236}">
                <a16:creationId xmlns:a16="http://schemas.microsoft.com/office/drawing/2014/main" id="{A031F918-6C2A-4C3F-8785-651FF6135C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ln>
            <a:noFill/>
          </a:ln>
          <a:effectLst>
            <a:outerShdw blurRad="635000" dist="254000" dir="7260000" sx="90000" sy="90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E009C0-31A9-4806-8518-2F2D876F5602}"/>
              </a:ext>
            </a:extLst>
          </p:cNvPr>
          <p:cNvSpPr>
            <a:spLocks noGrp="1"/>
          </p:cNvSpPr>
          <p:nvPr>
            <p:ph type="title"/>
          </p:nvPr>
        </p:nvSpPr>
        <p:spPr>
          <a:xfrm>
            <a:off x="6784708" y="858983"/>
            <a:ext cx="4359601" cy="5381096"/>
          </a:xfrm>
        </p:spPr>
        <p:txBody>
          <a:bodyPr anchor="b">
            <a:normAutofit/>
          </a:bodyPr>
          <a:lstStyle/>
          <a:p>
            <a:r>
              <a:rPr lang="en-US" dirty="0"/>
              <a:t>Offshore Wind &amp; Wildlife</a:t>
            </a:r>
            <a:br>
              <a:rPr lang="en-US" dirty="0"/>
            </a:br>
            <a:r>
              <a:rPr lang="en-US" dirty="0"/>
              <a:t>WHALES</a:t>
            </a:r>
          </a:p>
        </p:txBody>
      </p:sp>
      <p:sp>
        <p:nvSpPr>
          <p:cNvPr id="3" name="Content Placeholder 2">
            <a:extLst>
              <a:ext uri="{FF2B5EF4-FFF2-40B4-BE49-F238E27FC236}">
                <a16:creationId xmlns:a16="http://schemas.microsoft.com/office/drawing/2014/main" id="{767BFD48-AC1A-47BB-80B0-2A4D17EBF791}"/>
              </a:ext>
            </a:extLst>
          </p:cNvPr>
          <p:cNvSpPr>
            <a:spLocks noGrp="1"/>
          </p:cNvSpPr>
          <p:nvPr>
            <p:ph sz="quarter" idx="1"/>
          </p:nvPr>
        </p:nvSpPr>
        <p:spPr>
          <a:xfrm>
            <a:off x="761802" y="3497056"/>
            <a:ext cx="4480293" cy="2561717"/>
          </a:xfrm>
        </p:spPr>
        <p:txBody>
          <a:bodyPr anchor="ctr">
            <a:normAutofit/>
          </a:bodyPr>
          <a:lstStyle/>
          <a:p>
            <a:r>
              <a:rPr lang="en-US" sz="2000"/>
              <a:t>The NYS Department of Environmental Conservation (DEC) has documented several whale species, including humpback, fin, blue, and right whales, migrating off the coast of New York in the Atlantic Ocean</a:t>
            </a:r>
          </a:p>
        </p:txBody>
      </p:sp>
      <p:cxnSp>
        <p:nvCxnSpPr>
          <p:cNvPr id="5131" name="Straight Connector 5130">
            <a:extLst>
              <a:ext uri="{FF2B5EF4-FFF2-40B4-BE49-F238E27FC236}">
                <a16:creationId xmlns:a16="http://schemas.microsoft.com/office/drawing/2014/main" id="{E58B1629-F209-47B0-BA59-6BD937DBB08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44556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02F8C595-E68C-4306-AED8-DC7826A0A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144310"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D7927E-DEE2-4162-9975-CF36224EFED6}"/>
              </a:ext>
            </a:extLst>
          </p:cNvPr>
          <p:cNvSpPr>
            <a:spLocks noGrp="1"/>
          </p:cNvSpPr>
          <p:nvPr>
            <p:ph type="title"/>
          </p:nvPr>
        </p:nvSpPr>
        <p:spPr>
          <a:xfrm>
            <a:off x="6788582" y="858983"/>
            <a:ext cx="3968783" cy="2021378"/>
          </a:xfrm>
        </p:spPr>
        <p:txBody>
          <a:bodyPr>
            <a:normAutofit/>
          </a:bodyPr>
          <a:lstStyle/>
          <a:p>
            <a:pPr>
              <a:lnSpc>
                <a:spcPct val="90000"/>
              </a:lnSpc>
            </a:pPr>
            <a:r>
              <a:rPr lang="en-US" dirty="0"/>
              <a:t>Offshore Wind: Protecting Whales</a:t>
            </a:r>
            <a:endParaRPr lang="en-US"/>
          </a:p>
        </p:txBody>
      </p:sp>
      <p:pic>
        <p:nvPicPr>
          <p:cNvPr id="5" name="Picture 4" descr="Wind turbines against blue sky">
            <a:extLst>
              <a:ext uri="{FF2B5EF4-FFF2-40B4-BE49-F238E27FC236}">
                <a16:creationId xmlns:a16="http://schemas.microsoft.com/office/drawing/2014/main" id="{D838F805-2830-5B47-D407-54E001A47932}"/>
              </a:ext>
            </a:extLst>
          </p:cNvPr>
          <p:cNvPicPr>
            <a:picLocks noChangeAspect="1"/>
          </p:cNvPicPr>
          <p:nvPr/>
        </p:nvPicPr>
        <p:blipFill rotWithShape="1">
          <a:blip r:embed="rId2"/>
          <a:srcRect l="23370" r="13420" b="-1"/>
          <a:stretch/>
        </p:blipFill>
        <p:spPr>
          <a:xfrm>
            <a:off x="-1" y="-2"/>
            <a:ext cx="6374929" cy="6858002"/>
          </a:xfrm>
          <a:prstGeom prst="rect">
            <a:avLst/>
          </a:prstGeom>
        </p:spPr>
      </p:pic>
      <p:sp>
        <p:nvSpPr>
          <p:cNvPr id="3" name="Content Placeholder 2">
            <a:extLst>
              <a:ext uri="{FF2B5EF4-FFF2-40B4-BE49-F238E27FC236}">
                <a16:creationId xmlns:a16="http://schemas.microsoft.com/office/drawing/2014/main" id="{ECC0242C-A3E8-4A02-B049-FF6E0298D60E}"/>
              </a:ext>
            </a:extLst>
          </p:cNvPr>
          <p:cNvSpPr>
            <a:spLocks noGrp="1"/>
          </p:cNvSpPr>
          <p:nvPr>
            <p:ph sz="quarter" idx="1"/>
          </p:nvPr>
        </p:nvSpPr>
        <p:spPr>
          <a:xfrm>
            <a:off x="6788582" y="3282696"/>
            <a:ext cx="3968783" cy="2957383"/>
          </a:xfrm>
        </p:spPr>
        <p:txBody>
          <a:bodyPr anchor="ctr">
            <a:normAutofit/>
          </a:bodyPr>
          <a:lstStyle/>
          <a:p>
            <a:pPr>
              <a:lnSpc>
                <a:spcPct val="100000"/>
              </a:lnSpc>
            </a:pPr>
            <a:r>
              <a:rPr lang="en-US" sz="1400" dirty="0"/>
              <a:t>The construction agreement for the Block Island wind farm contained an important commitment by the wind developer to shut down construction operations if marine mammals were spotted in the vicinity. </a:t>
            </a:r>
          </a:p>
          <a:p>
            <a:pPr>
              <a:lnSpc>
                <a:spcPct val="100000"/>
              </a:lnSpc>
            </a:pPr>
            <a:r>
              <a:rPr lang="en-US" sz="1400" dirty="0"/>
              <a:t>In 2019, Vineyard Wind signed an agreement for an offshore wind farm, off the coast of Massachusetts, which curtailed construction during active migration of the endangered Right Whale, put limits on the speed of any vessels, and put rigorous monitoring measures in place to protect marine mammals.</a:t>
            </a:r>
          </a:p>
        </p:txBody>
      </p:sp>
      <p:cxnSp>
        <p:nvCxnSpPr>
          <p:cNvPr id="13" name="Straight Connector 12">
            <a:extLst>
              <a:ext uri="{FF2B5EF4-FFF2-40B4-BE49-F238E27FC236}">
                <a16:creationId xmlns:a16="http://schemas.microsoft.com/office/drawing/2014/main" id="{E58B1629-F209-47B0-BA59-6BD937DBB08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93266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038E7D36-B1C9-463C-983F-AEA5810A6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77" name="Rectangle 7176">
            <a:extLst>
              <a:ext uri="{FF2B5EF4-FFF2-40B4-BE49-F238E27FC236}">
                <a16:creationId xmlns:a16="http://schemas.microsoft.com/office/drawing/2014/main" id="{37B9A221-B33F-47C2-85FF-2C8F363D79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7179" name="Rectangle 7178">
            <a:extLst>
              <a:ext uri="{FF2B5EF4-FFF2-40B4-BE49-F238E27FC236}">
                <a16:creationId xmlns:a16="http://schemas.microsoft.com/office/drawing/2014/main" id="{CD0E0EF1-7626-4514-9337-271DD661B1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181" name="Rectangle 7180">
            <a:extLst>
              <a:ext uri="{FF2B5EF4-FFF2-40B4-BE49-F238E27FC236}">
                <a16:creationId xmlns:a16="http://schemas.microsoft.com/office/drawing/2014/main" id="{5F0B1492-9A00-4F80-8771-0BB2C2C435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952" cy="2544415"/>
          </a:xfrm>
          <a:prstGeom prst="rect">
            <a:avLst/>
          </a:prstGeom>
          <a:ln>
            <a:noFill/>
          </a:ln>
          <a:effectLst>
            <a:outerShdw blurRad="190500" dist="1270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183" name="Straight Connector 7182">
            <a:extLst>
              <a:ext uri="{FF2B5EF4-FFF2-40B4-BE49-F238E27FC236}">
                <a16:creationId xmlns:a16="http://schemas.microsoft.com/office/drawing/2014/main" id="{7FAC7B62-8ACC-41ED-80AB-8D1CDF38B9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85" name="Straight Connector 7184">
            <a:extLst>
              <a:ext uri="{FF2B5EF4-FFF2-40B4-BE49-F238E27FC236}">
                <a16:creationId xmlns:a16="http://schemas.microsoft.com/office/drawing/2014/main" id="{945FF525-9A83-4625-99D9-B267BDE077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7187"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189" name="Rectangle 7188">
            <a:extLst>
              <a:ext uri="{FF2B5EF4-FFF2-40B4-BE49-F238E27FC236}">
                <a16:creationId xmlns:a16="http://schemas.microsoft.com/office/drawing/2014/main" id="{02F8C595-E68C-4306-AED8-DC7826A0A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144310"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D7A5F4-21E7-BADC-6498-4145A8A19B51}"/>
              </a:ext>
            </a:extLst>
          </p:cNvPr>
          <p:cNvSpPr>
            <a:spLocks noGrp="1"/>
          </p:cNvSpPr>
          <p:nvPr>
            <p:ph type="title"/>
          </p:nvPr>
        </p:nvSpPr>
        <p:spPr>
          <a:xfrm>
            <a:off x="6788582" y="858983"/>
            <a:ext cx="3968783" cy="2021378"/>
          </a:xfrm>
        </p:spPr>
        <p:txBody>
          <a:bodyPr vert="horz" lIns="91440" tIns="45720" rIns="91440" bIns="45720" rtlCol="0" anchor="ctr">
            <a:normAutofit/>
          </a:bodyPr>
          <a:lstStyle/>
          <a:p>
            <a:r>
              <a:rPr lang="en-US" sz="4800"/>
              <a:t>It’s Not to Late too Act! </a:t>
            </a:r>
          </a:p>
        </p:txBody>
      </p:sp>
      <p:pic>
        <p:nvPicPr>
          <p:cNvPr id="7170" name="Picture 2" descr="United States Capitol | Architecture, History, United States, &amp; Washington,  D.C. | Britannica">
            <a:extLst>
              <a:ext uri="{FF2B5EF4-FFF2-40B4-BE49-F238E27FC236}">
                <a16:creationId xmlns:a16="http://schemas.microsoft.com/office/drawing/2014/main" id="{8D4B294A-4878-1B68-8987-57060E0C4642}"/>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19308" r="18642" b="-2"/>
          <a:stretch/>
        </p:blipFill>
        <p:spPr bwMode="auto">
          <a:xfrm>
            <a:off x="-1" y="-2"/>
            <a:ext cx="6374929" cy="685800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3F0FE121-2DA3-70C2-BF8D-4C27F4DADC22}"/>
              </a:ext>
            </a:extLst>
          </p:cNvPr>
          <p:cNvSpPr>
            <a:spLocks noGrp="1"/>
          </p:cNvSpPr>
          <p:nvPr>
            <p:ph sz="half" idx="1"/>
          </p:nvPr>
        </p:nvSpPr>
        <p:spPr>
          <a:xfrm>
            <a:off x="6788582" y="3282696"/>
            <a:ext cx="3968783" cy="2957383"/>
          </a:xfrm>
        </p:spPr>
        <p:txBody>
          <a:bodyPr vert="horz" lIns="91440" tIns="45720" rIns="91440" bIns="45720" rtlCol="0" anchor="ctr">
            <a:normAutofit/>
          </a:bodyPr>
          <a:lstStyle/>
          <a:p>
            <a:pPr>
              <a:lnSpc>
                <a:spcPct val="100000"/>
              </a:lnSpc>
            </a:pPr>
            <a:r>
              <a:rPr lang="en-US" dirty="0"/>
              <a:t>Every level of government must act to curb the worst impacts of climate change.</a:t>
            </a:r>
            <a:endParaRPr lang="en-US"/>
          </a:p>
          <a:p>
            <a:pPr>
              <a:lnSpc>
                <a:spcPct val="100000"/>
              </a:lnSpc>
            </a:pPr>
            <a:r>
              <a:rPr lang="en-US" dirty="0"/>
              <a:t>Local change matters!</a:t>
            </a:r>
            <a:endParaRPr lang="en-US"/>
          </a:p>
          <a:p>
            <a:pPr>
              <a:lnSpc>
                <a:spcPct val="100000"/>
              </a:lnSpc>
            </a:pPr>
            <a:r>
              <a:rPr lang="en-US" dirty="0"/>
              <a:t>Show Up!</a:t>
            </a:r>
            <a:endParaRPr lang="en-US"/>
          </a:p>
          <a:p>
            <a:pPr>
              <a:lnSpc>
                <a:spcPct val="100000"/>
              </a:lnSpc>
            </a:pPr>
            <a:r>
              <a:rPr lang="en-US" dirty="0"/>
              <a:t>Stand Up!</a:t>
            </a:r>
            <a:endParaRPr lang="en-US"/>
          </a:p>
          <a:p>
            <a:pPr>
              <a:lnSpc>
                <a:spcPct val="100000"/>
              </a:lnSpc>
            </a:pPr>
            <a:r>
              <a:rPr lang="en-US" dirty="0"/>
              <a:t>Speak Up! </a:t>
            </a:r>
            <a:endParaRPr lang="en-US"/>
          </a:p>
        </p:txBody>
      </p:sp>
      <p:cxnSp>
        <p:nvCxnSpPr>
          <p:cNvPr id="7191" name="Straight Connector 7190">
            <a:extLst>
              <a:ext uri="{FF2B5EF4-FFF2-40B4-BE49-F238E27FC236}">
                <a16:creationId xmlns:a16="http://schemas.microsoft.com/office/drawing/2014/main" id="{E58B1629-F209-47B0-BA59-6BD937DBB08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17277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C53176-BCBD-473E-B77E-D71291984A90}"/>
              </a:ext>
            </a:extLst>
          </p:cNvPr>
          <p:cNvPicPr>
            <a:picLocks noChangeAspect="1"/>
          </p:cNvPicPr>
          <p:nvPr/>
        </p:nvPicPr>
        <p:blipFill rotWithShape="1">
          <a:blip r:embed="rId2"/>
          <a:srcRect l="10833" t="17409" r="30833" b="5556"/>
          <a:stretch/>
        </p:blipFill>
        <p:spPr>
          <a:xfrm>
            <a:off x="1776048" y="304801"/>
            <a:ext cx="8053753" cy="5982788"/>
          </a:xfrm>
          <a:prstGeom prst="rect">
            <a:avLst/>
          </a:prstGeom>
        </p:spPr>
      </p:pic>
    </p:spTree>
    <p:extLst>
      <p:ext uri="{BB962C8B-B14F-4D97-AF65-F5344CB8AC3E}">
        <p14:creationId xmlns:p14="http://schemas.microsoft.com/office/powerpoint/2010/main" val="15811369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12"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114" name="Rectangle 4113">
            <a:extLst>
              <a:ext uri="{FF2B5EF4-FFF2-40B4-BE49-F238E27FC236}">
                <a16:creationId xmlns:a16="http://schemas.microsoft.com/office/drawing/2014/main" id="{02F8C595-E68C-4306-AED8-DC7826A0A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144310"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C7C77F-F679-C3A9-B12D-8962B8A17C34}"/>
              </a:ext>
            </a:extLst>
          </p:cNvPr>
          <p:cNvSpPr>
            <a:spLocks noGrp="1"/>
          </p:cNvSpPr>
          <p:nvPr>
            <p:ph type="title"/>
          </p:nvPr>
        </p:nvSpPr>
        <p:spPr>
          <a:xfrm>
            <a:off x="6788582" y="858983"/>
            <a:ext cx="3968783" cy="2021378"/>
          </a:xfrm>
        </p:spPr>
        <p:txBody>
          <a:bodyPr>
            <a:normAutofit/>
          </a:bodyPr>
          <a:lstStyle/>
          <a:p>
            <a:r>
              <a:rPr lang="en-US" dirty="0"/>
              <a:t>Sea Level Rise: New York </a:t>
            </a:r>
          </a:p>
        </p:txBody>
      </p:sp>
      <p:pic>
        <p:nvPicPr>
          <p:cNvPr id="4098" name="Picture 2" descr="Hurricane Sandy caused widespread flooding and devastation along the southern shore of Long Island, in 2012 (top). By 2100 in the high scenario, a similar flood extent occurs every other week on average (bottom). ">
            <a:extLst>
              <a:ext uri="{FF2B5EF4-FFF2-40B4-BE49-F238E27FC236}">
                <a16:creationId xmlns:a16="http://schemas.microsoft.com/office/drawing/2014/main" id="{7945D8DA-FF86-1F04-9DB2-8B7C6749BB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841" r="18871"/>
          <a:stretch/>
        </p:blipFill>
        <p:spPr bwMode="auto">
          <a:xfrm>
            <a:off x="-1" y="-2"/>
            <a:ext cx="6374929" cy="685800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73F4E11E-5C00-9F46-4827-5AB6B5E514A1}"/>
              </a:ext>
            </a:extLst>
          </p:cNvPr>
          <p:cNvSpPr>
            <a:spLocks noGrp="1"/>
          </p:cNvSpPr>
          <p:nvPr>
            <p:ph idx="1"/>
          </p:nvPr>
        </p:nvSpPr>
        <p:spPr>
          <a:xfrm>
            <a:off x="6788582" y="2880362"/>
            <a:ext cx="3968783" cy="3359718"/>
          </a:xfrm>
        </p:spPr>
        <p:txBody>
          <a:bodyPr anchor="ctr">
            <a:normAutofit fontScale="62500" lnSpcReduction="20000"/>
          </a:bodyPr>
          <a:lstStyle/>
          <a:p>
            <a:pPr marL="342900" marR="0" lvl="0" indent="-342900">
              <a:lnSpc>
                <a:spcPct val="100000"/>
              </a:lnSpc>
              <a:spcBef>
                <a:spcPts val="0"/>
              </a:spcBef>
              <a:spcAft>
                <a:spcPts val="0"/>
              </a:spcAft>
              <a:buFont typeface="Symbol" panose="05050102010706020507" pitchFamily="18" charset="2"/>
              <a:buChar char=""/>
            </a:pPr>
            <a:r>
              <a:rPr lang="en-US" sz="2500" dirty="0">
                <a:effectLst/>
                <a:latin typeface="Times New Roman" panose="02020603050405020304" pitchFamily="18" charset="0"/>
                <a:ea typeface="Times New Roman" panose="02020603050405020304" pitchFamily="18" charset="0"/>
              </a:rPr>
              <a:t>The sea level has risen significantly more on New York's coast since 1880 (about 13 inches) than it has globally (8 inches), according to NOAA's climate summary for the Empire State. </a:t>
            </a:r>
            <a:endParaRPr lang="en-US" sz="2500" dirty="0">
              <a:effectLst/>
              <a:latin typeface="Calibri" panose="020F0502020204030204" pitchFamily="34" charset="0"/>
              <a:ea typeface="Calibri" panose="020F0502020204030204" pitchFamily="34" charset="0"/>
            </a:endParaRPr>
          </a:p>
          <a:p>
            <a:pPr marL="0" marR="0">
              <a:lnSpc>
                <a:spcPct val="100000"/>
              </a:lnSpc>
              <a:spcBef>
                <a:spcPts val="0"/>
              </a:spcBef>
              <a:spcAft>
                <a:spcPts val="0"/>
              </a:spcAft>
            </a:pPr>
            <a:r>
              <a:rPr lang="en-US" sz="2500" dirty="0">
                <a:effectLst/>
                <a:latin typeface="Times New Roman" panose="02020603050405020304" pitchFamily="18" charset="0"/>
                <a:ea typeface="Calibri" panose="020F0502020204030204" pitchFamily="34" charset="0"/>
              </a:rPr>
              <a:t>  </a:t>
            </a:r>
            <a:endParaRPr lang="en-US" sz="2500" dirty="0">
              <a:effectLst/>
              <a:latin typeface="Calibri" panose="020F0502020204030204" pitchFamily="34" charset="0"/>
              <a:ea typeface="Calibri" panose="020F0502020204030204" pitchFamily="34" charset="0"/>
            </a:endParaRPr>
          </a:p>
          <a:p>
            <a:pPr marL="342900" marR="0" lvl="0" indent="-342900">
              <a:lnSpc>
                <a:spcPct val="100000"/>
              </a:lnSpc>
              <a:spcBef>
                <a:spcPts val="0"/>
              </a:spcBef>
              <a:spcAft>
                <a:spcPts val="0"/>
              </a:spcAft>
              <a:buFont typeface="Symbol" panose="05050102010706020507" pitchFamily="18" charset="2"/>
              <a:buChar char=""/>
            </a:pPr>
            <a:r>
              <a:rPr lang="en-US" sz="2500" dirty="0">
                <a:effectLst/>
                <a:latin typeface="Times New Roman" panose="02020603050405020304" pitchFamily="18" charset="0"/>
                <a:ea typeface="Times New Roman" panose="02020603050405020304" pitchFamily="18" charset="0"/>
              </a:rPr>
              <a:t>NOAA predicts that in a worst-case scenario, we could see the average high tide in NYC being 2 feet higher than the storm surge during Superstorm Sandy. Under this worst case scenario, we would see flooding across the south shore, with the barrier islands and most homes south of Merrick Road either flooded or underwater.</a:t>
            </a:r>
            <a:endParaRPr lang="en-US" sz="2500" dirty="0">
              <a:effectLst/>
              <a:latin typeface="Calibri" panose="020F0502020204030204" pitchFamily="34" charset="0"/>
              <a:ea typeface="Calibri" panose="020F0502020204030204" pitchFamily="34" charset="0"/>
            </a:endParaRPr>
          </a:p>
          <a:p>
            <a:pPr marL="0" marR="0">
              <a:lnSpc>
                <a:spcPct val="100000"/>
              </a:lnSpc>
              <a:spcBef>
                <a:spcPts val="0"/>
              </a:spcBef>
              <a:spcAft>
                <a:spcPts val="0"/>
              </a:spcAft>
            </a:pPr>
            <a:r>
              <a:rPr lang="en-US" sz="2000" dirty="0">
                <a:effectLst/>
                <a:latin typeface="Times New Roman" panose="02020603050405020304" pitchFamily="18" charset="0"/>
                <a:ea typeface="Calibri" panose="020F0502020204030204" pitchFamily="34" charset="0"/>
              </a:rPr>
              <a:t> </a:t>
            </a:r>
            <a:endParaRPr lang="en-US" sz="2000" dirty="0">
              <a:effectLst/>
              <a:latin typeface="Calibri" panose="020F0502020204030204" pitchFamily="34" charset="0"/>
              <a:ea typeface="Calibri" panose="020F0502020204030204" pitchFamily="34" charset="0"/>
            </a:endParaRPr>
          </a:p>
          <a:p>
            <a:pPr>
              <a:lnSpc>
                <a:spcPct val="100000"/>
              </a:lnSpc>
            </a:pPr>
            <a:endParaRPr lang="en-US" sz="1000" dirty="0"/>
          </a:p>
          <a:p>
            <a:pPr>
              <a:lnSpc>
                <a:spcPct val="100000"/>
              </a:lnSpc>
            </a:pPr>
            <a:endParaRPr lang="en-US" sz="1000" dirty="0"/>
          </a:p>
        </p:txBody>
      </p:sp>
      <p:cxnSp>
        <p:nvCxnSpPr>
          <p:cNvPr id="4116" name="Straight Connector 4115">
            <a:extLst>
              <a:ext uri="{FF2B5EF4-FFF2-40B4-BE49-F238E27FC236}">
                <a16:creationId xmlns:a16="http://schemas.microsoft.com/office/drawing/2014/main" id="{E58B1629-F209-47B0-BA59-6BD937DBB08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86649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38E7D36-B1C9-463C-983F-AEA5810A6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7B9A221-B33F-47C2-85FF-2C8F363D79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7" name="Rectangle 16">
            <a:extLst>
              <a:ext uri="{FF2B5EF4-FFF2-40B4-BE49-F238E27FC236}">
                <a16:creationId xmlns:a16="http://schemas.microsoft.com/office/drawing/2014/main" id="{CD0E0EF1-7626-4514-9337-271DD661B1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8">
            <a:extLst>
              <a:ext uri="{FF2B5EF4-FFF2-40B4-BE49-F238E27FC236}">
                <a16:creationId xmlns:a16="http://schemas.microsoft.com/office/drawing/2014/main" id="{5F0B1492-9A00-4F80-8771-0BB2C2C435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952" cy="2544415"/>
          </a:xfrm>
          <a:prstGeom prst="rect">
            <a:avLst/>
          </a:prstGeom>
          <a:ln>
            <a:noFill/>
          </a:ln>
          <a:effectLst>
            <a:outerShdw blurRad="190500" dist="1270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Connector 20">
            <a:extLst>
              <a:ext uri="{FF2B5EF4-FFF2-40B4-BE49-F238E27FC236}">
                <a16:creationId xmlns:a16="http://schemas.microsoft.com/office/drawing/2014/main" id="{7FAC7B62-8ACC-41ED-80AB-8D1CDF38B9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45FF525-9A83-4625-99D9-B267BDE077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5"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7" name="Rectangle 26">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144310"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286AD3-6063-820D-86AA-98156BCF96ED}"/>
              </a:ext>
            </a:extLst>
          </p:cNvPr>
          <p:cNvSpPr>
            <a:spLocks noGrp="1"/>
          </p:cNvSpPr>
          <p:nvPr>
            <p:ph type="title"/>
          </p:nvPr>
        </p:nvSpPr>
        <p:spPr>
          <a:xfrm>
            <a:off x="912856" y="373566"/>
            <a:ext cx="4911905" cy="1014475"/>
          </a:xfrm>
        </p:spPr>
        <p:txBody>
          <a:bodyPr vert="horz" lIns="91440" tIns="45720" rIns="91440" bIns="45720" rtlCol="0" anchor="b">
            <a:normAutofit/>
          </a:bodyPr>
          <a:lstStyle/>
          <a:p>
            <a:r>
              <a:rPr lang="en-US" dirty="0"/>
              <a:t>Warming waters </a:t>
            </a:r>
          </a:p>
        </p:txBody>
      </p:sp>
      <p:sp>
        <p:nvSpPr>
          <p:cNvPr id="4" name="Content Placeholder 3">
            <a:extLst>
              <a:ext uri="{FF2B5EF4-FFF2-40B4-BE49-F238E27FC236}">
                <a16:creationId xmlns:a16="http://schemas.microsoft.com/office/drawing/2014/main" id="{75901AFE-35FB-0C61-77AD-F79FF330EE74}"/>
              </a:ext>
            </a:extLst>
          </p:cNvPr>
          <p:cNvSpPr>
            <a:spLocks noGrp="1"/>
          </p:cNvSpPr>
          <p:nvPr>
            <p:ph sz="half" idx="2"/>
          </p:nvPr>
        </p:nvSpPr>
        <p:spPr>
          <a:xfrm>
            <a:off x="761802" y="1524000"/>
            <a:ext cx="4817381" cy="5081203"/>
          </a:xfrm>
        </p:spPr>
        <p:txBody>
          <a:bodyPr vert="horz" lIns="91440" tIns="45720" rIns="91440" bIns="45720" rtlCol="0" anchor="ctr">
            <a:normAutofit/>
          </a:bodyPr>
          <a:lstStyle/>
          <a:p>
            <a:pPr marL="342900" marR="0" lvl="0">
              <a:lnSpc>
                <a:spcPct val="100000"/>
              </a:lnSpc>
              <a:spcBef>
                <a:spcPts val="0"/>
              </a:spcBef>
              <a:spcAft>
                <a:spcPts val="0"/>
              </a:spcAft>
            </a:pPr>
            <a:r>
              <a:rPr lang="en-US" sz="1800" dirty="0">
                <a:effectLst/>
              </a:rPr>
              <a:t>DEC says ocean and coastal temperatures along the northeastern U.S. have increased by 0.06°F per year from 1982 to 2016 and are projected to continue to warm faster than most marine waters around the world.</a:t>
            </a:r>
          </a:p>
          <a:p>
            <a:pPr marL="457200" marR="0">
              <a:lnSpc>
                <a:spcPct val="100000"/>
              </a:lnSpc>
              <a:spcBef>
                <a:spcPts val="0"/>
              </a:spcBef>
              <a:spcAft>
                <a:spcPts val="0"/>
              </a:spcAft>
            </a:pPr>
            <a:r>
              <a:rPr lang="en-US" sz="1800" dirty="0">
                <a:effectLst/>
              </a:rPr>
              <a:t> </a:t>
            </a:r>
          </a:p>
          <a:p>
            <a:pPr marL="342900">
              <a:lnSpc>
                <a:spcPct val="100000"/>
              </a:lnSpc>
              <a:spcBef>
                <a:spcPts val="0"/>
              </a:spcBef>
            </a:pPr>
            <a:r>
              <a:rPr lang="en-US" sz="1800" dirty="0">
                <a:effectLst/>
              </a:rPr>
              <a:t>Long Island Sound is warming four times faster than the global ocean, according to a UConn study based on four decades of data.  Summer water temperatures in Long Island Sound rose by 5 degrees between 2003 and 2020, a rate Dr. Gobler from Stony Brook University said “far exceeds” global averages. </a:t>
            </a:r>
          </a:p>
          <a:p>
            <a:pPr marL="0" marR="0">
              <a:lnSpc>
                <a:spcPct val="100000"/>
              </a:lnSpc>
              <a:spcBef>
                <a:spcPts val="0"/>
              </a:spcBef>
              <a:spcAft>
                <a:spcPts val="0"/>
              </a:spcAft>
            </a:pPr>
            <a:r>
              <a:rPr lang="en-US" sz="1800" dirty="0">
                <a:effectLst/>
              </a:rPr>
              <a:t> </a:t>
            </a:r>
          </a:p>
          <a:p>
            <a:pPr>
              <a:lnSpc>
                <a:spcPct val="100000"/>
              </a:lnSpc>
            </a:pPr>
            <a:endParaRPr lang="en-US" sz="1200" dirty="0"/>
          </a:p>
        </p:txBody>
      </p:sp>
      <p:pic>
        <p:nvPicPr>
          <p:cNvPr id="8" name="Content Placeholder 7" descr="A body of water with trees in the back&#10;&#10;Description automatically generated with medium confidence">
            <a:extLst>
              <a:ext uri="{FF2B5EF4-FFF2-40B4-BE49-F238E27FC236}">
                <a16:creationId xmlns:a16="http://schemas.microsoft.com/office/drawing/2014/main" id="{D8AEC035-7E7A-B3AD-2BE6-CB122BF1E0AF}"/>
              </a:ext>
            </a:extLst>
          </p:cNvPr>
          <p:cNvPicPr>
            <a:picLocks noGrp="1" noChangeAspect="1"/>
          </p:cNvPicPr>
          <p:nvPr>
            <p:ph sz="quarter" idx="4"/>
          </p:nvPr>
        </p:nvPicPr>
        <p:blipFill rotWithShape="1">
          <a:blip r:embed="rId2"/>
          <a:srcRect l="27528" r="21452" b="-2"/>
          <a:stretch/>
        </p:blipFill>
        <p:spPr>
          <a:xfrm>
            <a:off x="6103028" y="373566"/>
            <a:ext cx="4763015" cy="6231638"/>
          </a:xfrm>
          <a:prstGeom prst="rect">
            <a:avLst/>
          </a:prstGeom>
        </p:spPr>
      </p:pic>
      <p:cxnSp>
        <p:nvCxnSpPr>
          <p:cNvPr id="29" name="Straight Connector 28">
            <a:extLst>
              <a:ext uri="{FF2B5EF4-FFF2-40B4-BE49-F238E27FC236}">
                <a16:creationId xmlns:a16="http://schemas.microsoft.com/office/drawing/2014/main" id="{E58B1629-F209-47B0-BA59-6BD937DBB08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45183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6" name="Rectangle 11">
            <a:extLst>
              <a:ext uri="{FF2B5EF4-FFF2-40B4-BE49-F238E27FC236}">
                <a16:creationId xmlns:a16="http://schemas.microsoft.com/office/drawing/2014/main" id="{02F8C595-E68C-4306-AED8-DC7826A0A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144310"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B05F30-D69C-C544-3677-7430CBEB864F}"/>
              </a:ext>
            </a:extLst>
          </p:cNvPr>
          <p:cNvSpPr>
            <a:spLocks noGrp="1"/>
          </p:cNvSpPr>
          <p:nvPr>
            <p:ph type="title"/>
          </p:nvPr>
        </p:nvSpPr>
        <p:spPr>
          <a:xfrm>
            <a:off x="6788582" y="185058"/>
            <a:ext cx="3968783" cy="1763486"/>
          </a:xfrm>
        </p:spPr>
        <p:txBody>
          <a:bodyPr>
            <a:normAutofit/>
          </a:bodyPr>
          <a:lstStyle/>
          <a:p>
            <a:pPr>
              <a:lnSpc>
                <a:spcPct val="90000"/>
              </a:lnSpc>
            </a:pPr>
            <a:r>
              <a:rPr lang="en-US" dirty="0"/>
              <a:t>More Frequent Droughts </a:t>
            </a:r>
          </a:p>
        </p:txBody>
      </p:sp>
      <p:pic>
        <p:nvPicPr>
          <p:cNvPr id="5" name="Picture 4" descr="A picture containing text, grass, screenshot&#10;&#10;Description automatically generated">
            <a:extLst>
              <a:ext uri="{FF2B5EF4-FFF2-40B4-BE49-F238E27FC236}">
                <a16:creationId xmlns:a16="http://schemas.microsoft.com/office/drawing/2014/main" id="{A825F0C2-5FB0-2631-ED93-B12A63113804}"/>
              </a:ext>
            </a:extLst>
          </p:cNvPr>
          <p:cNvPicPr>
            <a:picLocks noChangeAspect="1"/>
          </p:cNvPicPr>
          <p:nvPr/>
        </p:nvPicPr>
        <p:blipFill rotWithShape="1">
          <a:blip r:embed="rId2"/>
          <a:srcRect l="9485" r="14293" b="2"/>
          <a:stretch/>
        </p:blipFill>
        <p:spPr>
          <a:xfrm>
            <a:off x="151730" y="-2"/>
            <a:ext cx="6374929" cy="6858002"/>
          </a:xfrm>
          <a:prstGeom prst="rect">
            <a:avLst/>
          </a:prstGeom>
        </p:spPr>
      </p:pic>
      <p:sp>
        <p:nvSpPr>
          <p:cNvPr id="3" name="Content Placeholder 2">
            <a:extLst>
              <a:ext uri="{FF2B5EF4-FFF2-40B4-BE49-F238E27FC236}">
                <a16:creationId xmlns:a16="http://schemas.microsoft.com/office/drawing/2014/main" id="{F4454655-52F7-4C90-E7EB-6CD84A913123}"/>
              </a:ext>
            </a:extLst>
          </p:cNvPr>
          <p:cNvSpPr>
            <a:spLocks noGrp="1"/>
          </p:cNvSpPr>
          <p:nvPr>
            <p:ph idx="1"/>
          </p:nvPr>
        </p:nvSpPr>
        <p:spPr>
          <a:xfrm>
            <a:off x="6788582" y="2155372"/>
            <a:ext cx="3968783" cy="4084708"/>
          </a:xfrm>
        </p:spPr>
        <p:txBody>
          <a:bodyPr anchor="ctr">
            <a:normAutofit fontScale="62500" lnSpcReduction="20000"/>
          </a:bodyPr>
          <a:lstStyle/>
          <a:p>
            <a:pPr marL="342900" marR="0" lvl="0" indent="-342900">
              <a:spcBef>
                <a:spcPts val="0"/>
              </a:spcBef>
              <a:spcAft>
                <a:spcPts val="0"/>
              </a:spcAft>
              <a:buFont typeface="Symbol" panose="05050102010706020507" pitchFamily="18" charset="2"/>
              <a:buChar char=""/>
            </a:pPr>
            <a:r>
              <a:rPr lang="en-US" sz="2600" dirty="0">
                <a:effectLst/>
                <a:latin typeface="Times New Roman" panose="02020603050405020304" pitchFamily="18" charset="0"/>
                <a:ea typeface="Times New Roman" panose="02020603050405020304" pitchFamily="18" charset="0"/>
              </a:rPr>
              <a:t>Both Nassau and Suffolk counties experienced a warming trend of 3.3 degrees per 100 years over the time period of 1895-2018 according to NOAA.</a:t>
            </a:r>
            <a:endParaRPr lang="en-US" sz="2600" dirty="0">
              <a:effectLst/>
              <a:latin typeface="Calibri" panose="020F0502020204030204" pitchFamily="34" charset="0"/>
              <a:ea typeface="Calibri" panose="020F0502020204030204" pitchFamily="34" charset="0"/>
            </a:endParaRPr>
          </a:p>
          <a:p>
            <a:pPr marL="457200" marR="0">
              <a:spcBef>
                <a:spcPts val="0"/>
              </a:spcBef>
              <a:spcAft>
                <a:spcPts val="0"/>
              </a:spcAft>
            </a:pPr>
            <a:r>
              <a:rPr lang="en-US" sz="2600" dirty="0">
                <a:effectLst/>
                <a:latin typeface="Times New Roman" panose="02020603050405020304" pitchFamily="18" charset="0"/>
                <a:ea typeface="Calibri" panose="020F0502020204030204" pitchFamily="34" charset="0"/>
              </a:rPr>
              <a:t> </a:t>
            </a:r>
            <a:endParaRPr lang="en-US" sz="26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2600" dirty="0">
                <a:effectLst/>
                <a:latin typeface="Times New Roman" panose="02020603050405020304" pitchFamily="18" charset="0"/>
                <a:ea typeface="Times New Roman" panose="02020603050405020304" pitchFamily="18" charset="0"/>
              </a:rPr>
              <a:t>U.S. Global Change Research Program (USGCRP)’s National Climate Assessment found that in the northeast region, the frost-free season, or growing season, was 10 days longer in the region over the 1986-2015 period compared to 1901-1960. Winters are getting milder and spring is coming earlier. This opens the door for invasive species, mosquitoes, drought, increased water demand etc. In our region, winters are warming 3x faster than summers.</a:t>
            </a:r>
            <a:endParaRPr lang="en-US" sz="2600" dirty="0">
              <a:effectLst/>
              <a:latin typeface="Calibri" panose="020F0502020204030204" pitchFamily="34" charset="0"/>
              <a:ea typeface="Calibri" panose="020F0502020204030204" pitchFamily="34" charset="0"/>
            </a:endParaRPr>
          </a:p>
          <a:p>
            <a:pPr marL="457200" marR="0">
              <a:spcBef>
                <a:spcPts val="0"/>
              </a:spcBef>
              <a:spcAft>
                <a:spcPts val="0"/>
              </a:spcAft>
            </a:pPr>
            <a:r>
              <a:rPr lang="en-US" sz="1800" dirty="0">
                <a:effectLst/>
                <a:latin typeface="Times New Roman" panose="02020603050405020304" pitchFamily="18"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a:lnSpc>
                <a:spcPct val="100000"/>
              </a:lnSpc>
            </a:pPr>
            <a:endParaRPr lang="en-US" sz="1200" dirty="0"/>
          </a:p>
        </p:txBody>
      </p:sp>
      <p:cxnSp>
        <p:nvCxnSpPr>
          <p:cNvPr id="27" name="Straight Connector 13">
            <a:extLst>
              <a:ext uri="{FF2B5EF4-FFF2-40B4-BE49-F238E27FC236}">
                <a16:creationId xmlns:a16="http://schemas.microsoft.com/office/drawing/2014/main" id="{E58B1629-F209-47B0-BA59-6BD937DBB08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38744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Slide Background">
            <a:extLst>
              <a:ext uri="{FF2B5EF4-FFF2-40B4-BE49-F238E27FC236}">
                <a16:creationId xmlns:a16="http://schemas.microsoft.com/office/drawing/2014/main" id="{DF9EECD9-E9E2-4014-90F7-B1E8B021C8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A031F918-6C2A-4C3F-8785-651FF6135C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ln>
            <a:noFill/>
          </a:ln>
          <a:effectLst>
            <a:outerShdw blurRad="635000" dist="254000" dir="7260000" sx="91000" sy="91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E57107-221E-4B20-80AB-AF9DC90C4025}"/>
              </a:ext>
            </a:extLst>
          </p:cNvPr>
          <p:cNvSpPr>
            <a:spLocks noGrp="1"/>
          </p:cNvSpPr>
          <p:nvPr>
            <p:ph type="title"/>
          </p:nvPr>
        </p:nvSpPr>
        <p:spPr>
          <a:xfrm>
            <a:off x="239063" y="411707"/>
            <a:ext cx="4359601" cy="795156"/>
          </a:xfrm>
        </p:spPr>
        <p:txBody>
          <a:bodyPr anchor="ctr">
            <a:normAutofit/>
          </a:bodyPr>
          <a:lstStyle/>
          <a:p>
            <a:r>
              <a:rPr lang="en-US" dirty="0"/>
              <a:t>Extreme Weather </a:t>
            </a:r>
          </a:p>
        </p:txBody>
      </p:sp>
      <p:cxnSp>
        <p:nvCxnSpPr>
          <p:cNvPr id="18" name="Straight Connector 17">
            <a:extLst>
              <a:ext uri="{FF2B5EF4-FFF2-40B4-BE49-F238E27FC236}">
                <a16:creationId xmlns:a16="http://schemas.microsoft.com/office/drawing/2014/main" id="{E58B1629-F209-47B0-BA59-6BD937DBB08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423D949-233C-404C-8B39-95A26EA2F566}"/>
              </a:ext>
            </a:extLst>
          </p:cNvPr>
          <p:cNvSpPr>
            <a:spLocks noGrp="1"/>
          </p:cNvSpPr>
          <p:nvPr>
            <p:ph sz="quarter" idx="1"/>
          </p:nvPr>
        </p:nvSpPr>
        <p:spPr>
          <a:xfrm>
            <a:off x="332481" y="1507503"/>
            <a:ext cx="5341343" cy="872056"/>
          </a:xfrm>
        </p:spPr>
        <p:txBody>
          <a:bodyPr/>
          <a:lstStyle/>
          <a:p>
            <a:pPr defTabSz="649224">
              <a:spcBef>
                <a:spcPts val="710"/>
              </a:spcBef>
            </a:pPr>
            <a:r>
              <a:rPr lang="en-US" sz="1562" kern="1200">
                <a:solidFill>
                  <a:schemeClr val="tx1"/>
                </a:solidFill>
                <a:latin typeface="+mn-lt"/>
                <a:ea typeface="+mn-ea"/>
                <a:cs typeface="+mn-cs"/>
              </a:rPr>
              <a:t>From 2010-2020: NY experienced 31 extreme weather events, costing the state $100 billion in damages. </a:t>
            </a:r>
          </a:p>
          <a:p>
            <a:endParaRPr lang="en-US" dirty="0"/>
          </a:p>
        </p:txBody>
      </p:sp>
      <p:pic>
        <p:nvPicPr>
          <p:cNvPr id="9" name="Picture 2">
            <a:extLst>
              <a:ext uri="{FF2B5EF4-FFF2-40B4-BE49-F238E27FC236}">
                <a16:creationId xmlns:a16="http://schemas.microsoft.com/office/drawing/2014/main" id="{26CAF864-DE6C-4DDA-BD43-ECBED66B21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8863" y="2240945"/>
            <a:ext cx="8218245" cy="4617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48400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2347B-9453-4F19-3B89-9F69B5C05912}"/>
              </a:ext>
            </a:extLst>
          </p:cNvPr>
          <p:cNvSpPr>
            <a:spLocks noGrp="1"/>
          </p:cNvSpPr>
          <p:nvPr>
            <p:ph type="title"/>
          </p:nvPr>
        </p:nvSpPr>
        <p:spPr>
          <a:xfrm>
            <a:off x="530352" y="589788"/>
            <a:ext cx="4922638" cy="2510921"/>
          </a:xfrm>
        </p:spPr>
        <p:txBody>
          <a:bodyPr vert="horz" lIns="91440" tIns="45720" rIns="91440" bIns="45720" rtlCol="0" anchor="b">
            <a:normAutofit/>
          </a:bodyPr>
          <a:lstStyle/>
          <a:p>
            <a:r>
              <a:rPr lang="en-US" sz="4000" dirty="0"/>
              <a:t>Long Island Current Power </a:t>
            </a:r>
          </a:p>
        </p:txBody>
      </p:sp>
      <p:pic>
        <p:nvPicPr>
          <p:cNvPr id="3" name="Picture 2" descr="Graphical user interface&#10;&#10;Description automatically generated">
            <a:extLst>
              <a:ext uri="{FF2B5EF4-FFF2-40B4-BE49-F238E27FC236}">
                <a16:creationId xmlns:a16="http://schemas.microsoft.com/office/drawing/2014/main" id="{7129825D-4D88-56B1-6627-169AD68B3FF5}"/>
              </a:ext>
            </a:extLst>
          </p:cNvPr>
          <p:cNvPicPr>
            <a:picLocks noChangeAspect="1"/>
          </p:cNvPicPr>
          <p:nvPr/>
        </p:nvPicPr>
        <p:blipFill rotWithShape="1">
          <a:blip r:embed="rId2"/>
          <a:srcRect l="37393" t="25260" r="21582" b="23268"/>
          <a:stretch/>
        </p:blipFill>
        <p:spPr bwMode="auto">
          <a:xfrm>
            <a:off x="6096000" y="132935"/>
            <a:ext cx="5691988" cy="4017070"/>
          </a:xfrm>
          <a:prstGeom prst="rect">
            <a:avLst/>
          </a:prstGeom>
          <a:extLst>
            <a:ext uri="{53640926-AAD7-44D8-BBD7-CCE9431645EC}">
              <a14:shadowObscured xmlns:a14="http://schemas.microsoft.com/office/drawing/2010/main"/>
            </a:ext>
          </a:extLst>
        </p:spPr>
      </p:pic>
      <p:grpSp>
        <p:nvGrpSpPr>
          <p:cNvPr id="4" name="Group 3">
            <a:extLst>
              <a:ext uri="{FF2B5EF4-FFF2-40B4-BE49-F238E27FC236}">
                <a16:creationId xmlns:a16="http://schemas.microsoft.com/office/drawing/2014/main" id="{629243FA-2D9A-2E22-0102-1BE4F7F0B527}"/>
              </a:ext>
            </a:extLst>
          </p:cNvPr>
          <p:cNvGrpSpPr/>
          <p:nvPr/>
        </p:nvGrpSpPr>
        <p:grpSpPr>
          <a:xfrm>
            <a:off x="4405862" y="4504531"/>
            <a:ext cx="6449246" cy="1614600"/>
            <a:chOff x="0" y="255738"/>
            <a:chExt cx="6449246" cy="1614600"/>
          </a:xfrm>
        </p:grpSpPr>
        <p:sp>
          <p:nvSpPr>
            <p:cNvPr id="5" name="Rectangle: Rounded Corners 4">
              <a:extLst>
                <a:ext uri="{FF2B5EF4-FFF2-40B4-BE49-F238E27FC236}">
                  <a16:creationId xmlns:a16="http://schemas.microsoft.com/office/drawing/2014/main" id="{F2820F0B-C5EA-4C5D-9196-A77587826B3D}"/>
                </a:ext>
              </a:extLst>
            </p:cNvPr>
            <p:cNvSpPr/>
            <p:nvPr/>
          </p:nvSpPr>
          <p:spPr>
            <a:xfrm>
              <a:off x="0" y="255738"/>
              <a:ext cx="6449246" cy="1614600"/>
            </a:xfrm>
            <a:prstGeom prst="roundRect">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6" name="Rectangle: Rounded Corners 4">
              <a:extLst>
                <a:ext uri="{FF2B5EF4-FFF2-40B4-BE49-F238E27FC236}">
                  <a16:creationId xmlns:a16="http://schemas.microsoft.com/office/drawing/2014/main" id="{3C5CF4EA-2DEC-3682-90CF-500A8F804B2D}"/>
                </a:ext>
              </a:extLst>
            </p:cNvPr>
            <p:cNvSpPr txBox="1"/>
            <p:nvPr/>
          </p:nvSpPr>
          <p:spPr>
            <a:xfrm>
              <a:off x="78818" y="334556"/>
              <a:ext cx="6291610" cy="145696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Three legacy fossil fuel power plants (Northport, Port Jefferson, and Island Park) provide 40% generation capacity for electricity. </a:t>
              </a:r>
            </a:p>
          </p:txBody>
        </p:sp>
      </p:grpSp>
    </p:spTree>
    <p:extLst>
      <p:ext uri="{BB962C8B-B14F-4D97-AF65-F5344CB8AC3E}">
        <p14:creationId xmlns:p14="http://schemas.microsoft.com/office/powerpoint/2010/main" val="3276004935"/>
      </p:ext>
    </p:extLst>
  </p:cSld>
  <p:clrMapOvr>
    <a:masterClrMapping/>
  </p:clrMapOvr>
</p:sld>
</file>

<file path=ppt/theme/theme1.xml><?xml version="1.0" encoding="utf-8"?>
<a:theme xmlns:a="http://schemas.openxmlformats.org/drawingml/2006/main" name="BevelVTI">
  <a:themeElements>
    <a:clrScheme name="AnalogousFromLightSeedRightStep">
      <a:dk1>
        <a:srgbClr val="000000"/>
      </a:dk1>
      <a:lt1>
        <a:srgbClr val="FFFFFF"/>
      </a:lt1>
      <a:dk2>
        <a:srgbClr val="412428"/>
      </a:dk2>
      <a:lt2>
        <a:srgbClr val="E2E8E7"/>
      </a:lt2>
      <a:accent1>
        <a:srgbClr val="C6969D"/>
      </a:accent1>
      <a:accent2>
        <a:srgbClr val="BA8F7F"/>
      </a:accent2>
      <a:accent3>
        <a:srgbClr val="B0A282"/>
      </a:accent3>
      <a:accent4>
        <a:srgbClr val="A2A873"/>
      </a:accent4>
      <a:accent5>
        <a:srgbClr val="94AA81"/>
      </a:accent5>
      <a:accent6>
        <a:srgbClr val="7BAF78"/>
      </a:accent6>
      <a:hlink>
        <a:srgbClr val="568E86"/>
      </a:hlink>
      <a:folHlink>
        <a:srgbClr val="7F7F7F"/>
      </a:folHlink>
    </a:clrScheme>
    <a:fontScheme name="Custom 53">
      <a:majorFont>
        <a:latin typeface="Bierstadt"/>
        <a:ea typeface=""/>
        <a:cs typeface=""/>
      </a:majorFont>
      <a:minorFont>
        <a:latin typeface="Bierstad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evelVTI" id="{C9E5F598-602B-46C1-AA16-073CEB959654}" vid="{2AE1FD39-65AD-4D34-93E9-C7019D0ECBA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693</TotalTime>
  <Words>1783</Words>
  <Application>Microsoft Office PowerPoint</Application>
  <PresentationFormat>Widescreen</PresentationFormat>
  <Paragraphs>154</Paragraphs>
  <Slides>37</Slides>
  <Notes>0</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37</vt:i4>
      </vt:variant>
    </vt:vector>
  </HeadingPairs>
  <TitlesOfParts>
    <vt:vector size="53" baseType="lpstr">
      <vt:lpstr>Aharoni</vt:lpstr>
      <vt:lpstr>Amasis MT Pro Black</vt:lpstr>
      <vt:lpstr>Arial</vt:lpstr>
      <vt:lpstr>Bierstadt</vt:lpstr>
      <vt:lpstr>Calibri</vt:lpstr>
      <vt:lpstr>Century Schoolbook</vt:lpstr>
      <vt:lpstr>Graphik</vt:lpstr>
      <vt:lpstr>Oswald</vt:lpstr>
      <vt:lpstr>Proxima Nova</vt:lpstr>
      <vt:lpstr>Raleway</vt:lpstr>
      <vt:lpstr>Symbol</vt:lpstr>
      <vt:lpstr>Times New Roman</vt:lpstr>
      <vt:lpstr>Wingdings</vt:lpstr>
      <vt:lpstr>Wingdings 2</vt:lpstr>
      <vt:lpstr>Work Sans</vt:lpstr>
      <vt:lpstr>BevelVTI</vt:lpstr>
      <vt:lpstr>Long Island: Climate Change</vt:lpstr>
      <vt:lpstr>United Nations Report 2023</vt:lpstr>
      <vt:lpstr>Climate Change: Where are we now?</vt:lpstr>
      <vt:lpstr>PowerPoint Presentation</vt:lpstr>
      <vt:lpstr>Sea Level Rise: New York </vt:lpstr>
      <vt:lpstr>Warming waters </vt:lpstr>
      <vt:lpstr>More Frequent Droughts </vt:lpstr>
      <vt:lpstr>Extreme Weather </vt:lpstr>
      <vt:lpstr>Long Island Current Power </vt:lpstr>
      <vt:lpstr>Caithness Power Plant </vt:lpstr>
      <vt:lpstr>Cross Sound Cable</vt:lpstr>
      <vt:lpstr>Neptune Cable</vt:lpstr>
      <vt:lpstr>If we are going to fight climate change here on Long Island, we need to transition away from fossil fuels and embrace renewable energy, particularly offshore wind and solar. </vt:lpstr>
      <vt:lpstr>NEW YORK STATE LEADERSHIP</vt:lpstr>
      <vt:lpstr>Solar Energy in New York</vt:lpstr>
      <vt:lpstr>Large Scale Solar Projects: Parking Lots </vt:lpstr>
      <vt:lpstr>Wind Energy </vt:lpstr>
      <vt:lpstr>Offshore Wind Power is not new </vt:lpstr>
      <vt:lpstr>PowerPoint Presentation</vt:lpstr>
      <vt:lpstr>PowerPoint Presentation</vt:lpstr>
      <vt:lpstr>WHAT ABOUT USA?</vt:lpstr>
      <vt:lpstr>PowerPoint Presentation</vt:lpstr>
      <vt:lpstr>PowerPoint Presentation</vt:lpstr>
      <vt:lpstr>OFFSHORE WIND BENEFITS</vt:lpstr>
      <vt:lpstr>PowerPoint Presentation</vt:lpstr>
      <vt:lpstr>PowerPoint Presentation</vt:lpstr>
      <vt:lpstr>NY’s First Offshore Wind Farm</vt:lpstr>
      <vt:lpstr>Offshore Wind--Benefits</vt:lpstr>
      <vt:lpstr>Long Island Benefits for Job Growth </vt:lpstr>
      <vt:lpstr>PowerPoint Presentation</vt:lpstr>
      <vt:lpstr>PowerPoint Presentation</vt:lpstr>
      <vt:lpstr>BOEM Lease Winners 2022</vt:lpstr>
      <vt:lpstr>Offshore Wind: BIRDS</vt:lpstr>
      <vt:lpstr>Offshore Wind &amp; Wildlife  BIRDS</vt:lpstr>
      <vt:lpstr>Offshore Wind &amp; Wildlife WHALES</vt:lpstr>
      <vt:lpstr>Offshore Wind: Protecting Whales</vt:lpstr>
      <vt:lpstr>It’s Not to Late too Act!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CHANGE</dc:title>
  <dc:creator>Francine Gordon</dc:creator>
  <cp:lastModifiedBy>Maureen Murphy</cp:lastModifiedBy>
  <cp:revision>13</cp:revision>
  <dcterms:created xsi:type="dcterms:W3CDTF">2023-01-17T17:21:37Z</dcterms:created>
  <dcterms:modified xsi:type="dcterms:W3CDTF">2023-05-11T15:32:27Z</dcterms:modified>
</cp:coreProperties>
</file>